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71" r:id="rId3"/>
    <p:sldId id="272" r:id="rId4"/>
    <p:sldId id="273" r:id="rId5"/>
    <p:sldId id="286" r:id="rId6"/>
    <p:sldId id="283" r:id="rId7"/>
    <p:sldId id="284" r:id="rId8"/>
    <p:sldId id="285" r:id="rId9"/>
    <p:sldId id="274" r:id="rId10"/>
    <p:sldId id="259" r:id="rId11"/>
    <p:sldId id="258" r:id="rId12"/>
    <p:sldId id="261" r:id="rId13"/>
    <p:sldId id="260" r:id="rId14"/>
    <p:sldId id="262" r:id="rId15"/>
    <p:sldId id="263" r:id="rId16"/>
    <p:sldId id="265" r:id="rId17"/>
    <p:sldId id="266" r:id="rId18"/>
    <p:sldId id="267" r:id="rId19"/>
    <p:sldId id="268" r:id="rId20"/>
    <p:sldId id="269" r:id="rId21"/>
    <p:sldId id="270" r:id="rId22"/>
    <p:sldId id="281" r:id="rId23"/>
    <p:sldId id="282" r:id="rId24"/>
    <p:sldId id="279" r:id="rId25"/>
    <p:sldId id="275" r:id="rId26"/>
    <p:sldId id="276" r:id="rId27"/>
    <p:sldId id="277" r:id="rId28"/>
    <p:sldId id="278" r:id="rId29"/>
    <p:sldId id="280" r:id="rId30"/>
    <p:sldId id="287" r:id="rId31"/>
    <p:sldId id="288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37" autoAdjust="0"/>
  </p:normalViewPr>
  <p:slideViewPr>
    <p:cSldViewPr>
      <p:cViewPr varScale="1">
        <p:scale>
          <a:sx n="71" d="100"/>
          <a:sy n="71" d="100"/>
        </p:scale>
        <p:origin x="-4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627E76-6A00-4D15-B009-3A8A0D5A7E0D}" type="datetimeFigureOut">
              <a:rPr lang="en-IE" smtClean="0"/>
              <a:pPr/>
              <a:t>23/06/2018</a:t>
            </a:fld>
            <a:endParaRPr lang="en-I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C12C8F-FFE4-4A9E-B646-A14A6BECA6FD}" type="slidenum">
              <a:rPr lang="en-IE" smtClean="0"/>
              <a:pPr/>
              <a:t>‹#›</a:t>
            </a:fld>
            <a:endParaRPr lang="en-I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C12C8F-FFE4-4A9E-B646-A14A6BECA6FD}" type="slidenum">
              <a:rPr lang="en-IE" smtClean="0"/>
              <a:pPr/>
              <a:t>9</a:t>
            </a:fld>
            <a:endParaRPr lang="en-I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C12C8F-FFE4-4A9E-B646-A14A6BECA6FD}" type="slidenum">
              <a:rPr lang="en-IE" smtClean="0"/>
              <a:pPr/>
              <a:t>11</a:t>
            </a:fld>
            <a:endParaRPr lang="en-IE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C12C8F-FFE4-4A9E-B646-A14A6BECA6FD}" type="slidenum">
              <a:rPr lang="en-IE" smtClean="0"/>
              <a:pPr/>
              <a:t>27</a:t>
            </a:fld>
            <a:endParaRPr lang="en-I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93291-112D-45D8-8CEA-E736298044F7}" type="datetime1">
              <a:rPr lang="en-US" smtClean="0"/>
              <a:pPr/>
              <a:t>6/23/2018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3C476-1A0C-42CF-BAEE-0CE4EAD38659}" type="datetime1">
              <a:rPr lang="en-US" smtClean="0"/>
              <a:pPr/>
              <a:t>6/23/2018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EA793-48D1-4551-A450-E8BCE9D619CA}" type="datetime1">
              <a:rPr lang="en-US" smtClean="0"/>
              <a:pPr/>
              <a:t>6/23/2018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2F480-0CC3-4DC9-BE85-9E13F2AFDB01}" type="datetime1">
              <a:rPr lang="en-US" smtClean="0"/>
              <a:pPr/>
              <a:t>6/23/2018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8DDE52-6BD7-4FA4-9FA7-CA838AFB3F7E}" type="datetime1">
              <a:rPr lang="en-US" smtClean="0"/>
              <a:pPr/>
              <a:t>6/23/2018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02AE9-B4C4-4E11-A042-26C4C71DB19C}" type="datetime1">
              <a:rPr lang="en-US" smtClean="0"/>
              <a:pPr/>
              <a:t>6/23/2018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3D691-57DF-4A8D-BA4B-BDD2089AE8DE}" type="datetime1">
              <a:rPr lang="en-US" smtClean="0"/>
              <a:pPr/>
              <a:t>6/23/2018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D8B6E-FA6E-42C9-B4EC-665CD78B3618}" type="datetime1">
              <a:rPr lang="en-US" smtClean="0"/>
              <a:pPr/>
              <a:t>6/23/2018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73141D-B164-4E61-9FA2-D66873BBA954}" type="datetime1">
              <a:rPr lang="en-US" smtClean="0"/>
              <a:pPr/>
              <a:t>6/23/2018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71AEAF-1FC1-49E6-8882-7BA9C4366484}" type="datetime1">
              <a:rPr lang="en-US" smtClean="0"/>
              <a:pPr/>
              <a:t>6/23/2018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27D54-5812-480C-95F2-F83D96FDC4E6}" type="datetime1">
              <a:rPr lang="en-US" smtClean="0"/>
              <a:pPr/>
              <a:t>6/23/2018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B70A3-2FE9-4F15-A13A-990ED21292E2}" type="datetime1">
              <a:rPr lang="en-US" smtClean="0"/>
              <a:pPr/>
              <a:t>6/23/2018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90601"/>
            <a:ext cx="7772400" cy="2609850"/>
          </a:xfrm>
        </p:spPr>
        <p:txBody>
          <a:bodyPr>
            <a:normAutofit/>
          </a:bodyPr>
          <a:lstStyle/>
          <a:p>
            <a:r>
              <a:rPr lang="en-IE" sz="4800" b="1" dirty="0" smtClean="0"/>
              <a:t>Outline History of CEDIA </a:t>
            </a:r>
            <a:r>
              <a:rPr lang="en-IE" b="1" dirty="0" smtClean="0"/>
              <a:t/>
            </a:r>
            <a:br>
              <a:rPr lang="en-IE" b="1" dirty="0" smtClean="0"/>
            </a:br>
            <a:r>
              <a:rPr lang="en-IE" b="1" dirty="0" smtClean="0"/>
              <a:t/>
            </a:r>
            <a:br>
              <a:rPr lang="en-IE" b="1" dirty="0" smtClean="0"/>
            </a:br>
            <a:endParaRPr lang="en-IE" b="1" dirty="0"/>
          </a:p>
        </p:txBody>
      </p:sp>
      <p:pic>
        <p:nvPicPr>
          <p:cNvPr id="3" name="Picture 2" descr="Nova imagem_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3043237"/>
            <a:ext cx="1981199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3200401" y="2133600"/>
            <a:ext cx="22205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E" b="1" dirty="0" smtClean="0"/>
              <a:t>http://cedia.eu/</a:t>
            </a:r>
            <a:endParaRPr lang="en-IE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73162"/>
          </a:xfrm>
        </p:spPr>
        <p:txBody>
          <a:bodyPr>
            <a:normAutofit fontScale="90000"/>
          </a:bodyPr>
          <a:lstStyle/>
          <a:p>
            <a:r>
              <a:rPr lang="en-IE" sz="3600" b="1" dirty="0" smtClean="0"/>
              <a:t/>
            </a:r>
            <a:br>
              <a:rPr lang="en-IE" sz="3600" b="1" dirty="0" smtClean="0"/>
            </a:br>
            <a:r>
              <a:rPr lang="en-IE" b="1" u="sng" dirty="0" smtClean="0"/>
              <a:t>Cedia Board Meetings and Associated Events 2001 to Date </a:t>
            </a:r>
            <a:r>
              <a:rPr lang="en-IE" dirty="0" smtClean="0"/>
              <a:t/>
            </a:r>
            <a:br>
              <a:rPr lang="en-IE" dirty="0" smtClean="0"/>
            </a:b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150000"/>
              </a:lnSpc>
              <a:buNone/>
            </a:pPr>
            <a:r>
              <a:rPr lang="en-IE" sz="2000" b="1" dirty="0" smtClean="0"/>
              <a:t>2001 - Brussels </a:t>
            </a:r>
            <a:r>
              <a:rPr lang="en-IE" sz="2000" dirty="0" smtClean="0"/>
              <a:t>22nd October </a:t>
            </a:r>
          </a:p>
          <a:p>
            <a:pPr lvl="0">
              <a:lnSpc>
                <a:spcPct val="150000"/>
              </a:lnSpc>
              <a:buNone/>
            </a:pPr>
            <a:r>
              <a:rPr lang="en-IE" sz="2000" b="1" dirty="0" smtClean="0"/>
              <a:t>2002 - Brussels </a:t>
            </a:r>
            <a:r>
              <a:rPr lang="en-IE" sz="2000" dirty="0" smtClean="0"/>
              <a:t>11th January</a:t>
            </a:r>
          </a:p>
          <a:p>
            <a:pPr lvl="0">
              <a:lnSpc>
                <a:spcPct val="150000"/>
              </a:lnSpc>
              <a:buNone/>
            </a:pPr>
            <a:r>
              <a:rPr lang="en-IE" sz="2000" b="1" dirty="0" smtClean="0"/>
              <a:t>2002 - Brussels </a:t>
            </a:r>
            <a:r>
              <a:rPr lang="en-IE" sz="2000" dirty="0" smtClean="0"/>
              <a:t>2nd March</a:t>
            </a:r>
          </a:p>
          <a:p>
            <a:pPr lvl="0">
              <a:lnSpc>
                <a:spcPct val="150000"/>
              </a:lnSpc>
              <a:buNone/>
            </a:pPr>
            <a:r>
              <a:rPr lang="en-IE" sz="2000" b="1" dirty="0" smtClean="0"/>
              <a:t>2003 - Kilkenny </a:t>
            </a:r>
            <a:r>
              <a:rPr lang="en-IE" sz="2000" dirty="0" smtClean="0"/>
              <a:t>14th Sept (ASA Conference / Board meeting/ Farm visits)</a:t>
            </a:r>
          </a:p>
          <a:p>
            <a:pPr lvl="0">
              <a:lnSpc>
                <a:spcPct val="150000"/>
              </a:lnSpc>
              <a:buNone/>
            </a:pPr>
            <a:r>
              <a:rPr lang="en-IE" sz="2000" b="1" dirty="0" smtClean="0"/>
              <a:t>2004 - Brussels </a:t>
            </a:r>
            <a:r>
              <a:rPr lang="en-IE" sz="2000" dirty="0" smtClean="0"/>
              <a:t>8th January</a:t>
            </a:r>
          </a:p>
          <a:p>
            <a:pPr lvl="0">
              <a:lnSpc>
                <a:spcPct val="150000"/>
              </a:lnSpc>
              <a:buNone/>
            </a:pPr>
            <a:r>
              <a:rPr lang="en-IE" sz="2000" b="1" dirty="0" smtClean="0"/>
              <a:t>2004 - Bonn </a:t>
            </a:r>
            <a:r>
              <a:rPr lang="en-IE" sz="2000" dirty="0" smtClean="0"/>
              <a:t>6th June (Job Services seminar)</a:t>
            </a:r>
          </a:p>
          <a:p>
            <a:pPr lvl="0">
              <a:lnSpc>
                <a:spcPct val="150000"/>
              </a:lnSpc>
              <a:buNone/>
            </a:pPr>
            <a:r>
              <a:rPr lang="en-IE" sz="2000" b="1" dirty="0" smtClean="0"/>
              <a:t>2005 - Paris </a:t>
            </a:r>
            <a:r>
              <a:rPr lang="en-IE" sz="2000" dirty="0" smtClean="0"/>
              <a:t>Feb 26th (Visit Paris Agricultural Fair )</a:t>
            </a:r>
          </a:p>
          <a:p>
            <a:endParaRPr lang="en-IE" sz="1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b="1" u="sng" dirty="0" smtClean="0"/>
              <a:t>Cedia Board Meetings and Associated Events </a:t>
            </a:r>
            <a:r>
              <a:rPr lang="en-IE" sz="4000" b="1" u="sng" dirty="0" smtClean="0"/>
              <a:t>2001</a:t>
            </a:r>
            <a:r>
              <a:rPr lang="en-IE" b="1" u="sng" dirty="0" smtClean="0"/>
              <a:t> to Date</a:t>
            </a:r>
            <a:endParaRPr lang="en-IE" u="sng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150000"/>
              </a:lnSpc>
              <a:buNone/>
            </a:pPr>
            <a:r>
              <a:rPr lang="en-IE" sz="2000" b="1" dirty="0" smtClean="0"/>
              <a:t>2005 - Rome </a:t>
            </a:r>
            <a:r>
              <a:rPr lang="en-IE" sz="2000" dirty="0" smtClean="0"/>
              <a:t>28th May (Meeting with FAO representatives-cooperation / development)</a:t>
            </a:r>
          </a:p>
          <a:p>
            <a:pPr lvl="0">
              <a:lnSpc>
                <a:spcPct val="150000"/>
              </a:lnSpc>
              <a:buNone/>
            </a:pPr>
            <a:r>
              <a:rPr lang="en-IE" sz="2000" b="1" dirty="0" smtClean="0"/>
              <a:t>2005 - Brussels </a:t>
            </a:r>
            <a:r>
              <a:rPr lang="en-IE" sz="2000" dirty="0" smtClean="0"/>
              <a:t>10th Sept</a:t>
            </a:r>
          </a:p>
          <a:p>
            <a:pPr lvl="0">
              <a:lnSpc>
                <a:spcPct val="150000"/>
              </a:lnSpc>
              <a:buNone/>
            </a:pPr>
            <a:r>
              <a:rPr lang="en-IE" sz="2000" b="1" dirty="0" smtClean="0"/>
              <a:t>2005 - Brussels </a:t>
            </a:r>
            <a:r>
              <a:rPr lang="en-IE" sz="2000" dirty="0" smtClean="0"/>
              <a:t>3RD Dec (Extraordinary general assembly - Statutes) </a:t>
            </a:r>
          </a:p>
          <a:p>
            <a:pPr lvl="0">
              <a:lnSpc>
                <a:spcPct val="150000"/>
              </a:lnSpc>
              <a:buNone/>
            </a:pPr>
            <a:r>
              <a:rPr lang="en-IE" sz="2000" b="1" dirty="0" smtClean="0"/>
              <a:t>2006 - Limassol </a:t>
            </a:r>
            <a:r>
              <a:rPr lang="en-IE" sz="2000" dirty="0" smtClean="0"/>
              <a:t>29th April (Visits to Cypriot Agricultural enterprises) </a:t>
            </a:r>
          </a:p>
          <a:p>
            <a:pPr lvl="0">
              <a:lnSpc>
                <a:spcPct val="150000"/>
              </a:lnSpc>
              <a:buNone/>
            </a:pPr>
            <a:r>
              <a:rPr lang="en-IE" sz="2000" b="1" dirty="0" smtClean="0"/>
              <a:t>2006 - Leuven </a:t>
            </a:r>
            <a:r>
              <a:rPr lang="en-IE" sz="2000" dirty="0" smtClean="0"/>
              <a:t>14/15 Dec (Seminar and development of Cedia strategy document)</a:t>
            </a:r>
          </a:p>
          <a:p>
            <a:pPr lvl="0">
              <a:lnSpc>
                <a:spcPct val="150000"/>
              </a:lnSpc>
              <a:buNone/>
            </a:pPr>
            <a:r>
              <a:rPr lang="en-IE" sz="2000" b="1" dirty="0" smtClean="0"/>
              <a:t>2007 - Copenhagen </a:t>
            </a:r>
            <a:r>
              <a:rPr lang="en-IE" sz="2000" dirty="0" smtClean="0"/>
              <a:t>16th June (CPD seminar visits to University and brewing industry)</a:t>
            </a:r>
          </a:p>
          <a:p>
            <a:pPr>
              <a:lnSpc>
                <a:spcPct val="150000"/>
              </a:lnSpc>
            </a:pPr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b="1" u="sng" dirty="0" smtClean="0"/>
              <a:t>Cedia Board Meetings and Associated Events </a:t>
            </a:r>
            <a:r>
              <a:rPr lang="en-IE" sz="4000" b="1" u="sng" dirty="0" smtClean="0"/>
              <a:t>2001</a:t>
            </a:r>
            <a:r>
              <a:rPr lang="en-IE" b="1" u="sng" dirty="0" smtClean="0"/>
              <a:t> to Date</a:t>
            </a:r>
            <a:endParaRPr lang="en-IE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150000"/>
              </a:lnSpc>
              <a:buNone/>
            </a:pPr>
            <a:r>
              <a:rPr lang="en-IE" sz="1800" b="1" dirty="0" smtClean="0"/>
              <a:t>2007 - Leuven </a:t>
            </a:r>
            <a:r>
              <a:rPr lang="en-IE" sz="1800" dirty="0" smtClean="0"/>
              <a:t>1 Dec (Seminar CAP policy and technical issues–representation) </a:t>
            </a:r>
          </a:p>
          <a:p>
            <a:pPr lvl="0">
              <a:lnSpc>
                <a:spcPct val="150000"/>
              </a:lnSpc>
              <a:buNone/>
            </a:pPr>
            <a:r>
              <a:rPr lang="en-IE" sz="1800" b="1" dirty="0" smtClean="0"/>
              <a:t>2008 - Paris </a:t>
            </a:r>
            <a:r>
              <a:rPr lang="en-IE" sz="1800" dirty="0" smtClean="0"/>
              <a:t>1st February (Visit agricultural fair) </a:t>
            </a:r>
          </a:p>
          <a:p>
            <a:pPr lvl="0">
              <a:lnSpc>
                <a:spcPct val="150000"/>
              </a:lnSpc>
              <a:buNone/>
            </a:pPr>
            <a:r>
              <a:rPr lang="en-IE" sz="1800" b="1" dirty="0" smtClean="0"/>
              <a:t>2008 - Lisbon </a:t>
            </a:r>
            <a:r>
              <a:rPr lang="en-IE" sz="1800" dirty="0" smtClean="0"/>
              <a:t>23rd May (Seminar and agricultural visits)</a:t>
            </a:r>
          </a:p>
          <a:p>
            <a:pPr lvl="0">
              <a:lnSpc>
                <a:spcPct val="150000"/>
              </a:lnSpc>
              <a:buNone/>
            </a:pPr>
            <a:r>
              <a:rPr lang="en-IE" sz="1800" b="1" dirty="0" smtClean="0"/>
              <a:t>2008 - Copenhagen </a:t>
            </a:r>
            <a:r>
              <a:rPr lang="en-IE" sz="1800" dirty="0" smtClean="0"/>
              <a:t>20th Sept (Nordic Group Seminar)</a:t>
            </a:r>
          </a:p>
          <a:p>
            <a:pPr lvl="0">
              <a:lnSpc>
                <a:spcPct val="150000"/>
              </a:lnSpc>
              <a:buNone/>
            </a:pPr>
            <a:r>
              <a:rPr lang="en-IE" sz="1800" b="1" dirty="0" smtClean="0"/>
              <a:t>2008 - Madrid </a:t>
            </a:r>
            <a:r>
              <a:rPr lang="en-IE" sz="1800" dirty="0" smtClean="0"/>
              <a:t>27th October (World Congress of Agricultural Scientists)</a:t>
            </a:r>
          </a:p>
          <a:p>
            <a:pPr lvl="0">
              <a:lnSpc>
                <a:spcPct val="150000"/>
              </a:lnSpc>
              <a:buNone/>
            </a:pPr>
            <a:r>
              <a:rPr lang="en-IE" sz="1800" b="1" dirty="0" smtClean="0"/>
              <a:t>2009 - Paris </a:t>
            </a:r>
            <a:r>
              <a:rPr lang="en-IE" sz="1800" dirty="0" smtClean="0"/>
              <a:t>21st Feb (Conference planning /visit to Agricultural Fairs)</a:t>
            </a:r>
          </a:p>
          <a:p>
            <a:pPr lvl="0">
              <a:lnSpc>
                <a:spcPct val="150000"/>
              </a:lnSpc>
              <a:buNone/>
            </a:pPr>
            <a:r>
              <a:rPr lang="en-IE" sz="1800" b="1" dirty="0" smtClean="0"/>
              <a:t>2009 - Leuven </a:t>
            </a:r>
            <a:r>
              <a:rPr lang="en-IE" sz="1800" dirty="0" smtClean="0"/>
              <a:t>9th/ 10th June (Cedia / ICA conference)</a:t>
            </a:r>
          </a:p>
          <a:p>
            <a:pPr lvl="0">
              <a:lnSpc>
                <a:spcPct val="150000"/>
              </a:lnSpc>
              <a:buNone/>
            </a:pPr>
            <a:r>
              <a:rPr lang="en-IE" sz="1800" b="1" dirty="0" smtClean="0"/>
              <a:t>2010 - Berlin </a:t>
            </a:r>
            <a:r>
              <a:rPr lang="en-IE" sz="1800" dirty="0" smtClean="0"/>
              <a:t>13th /15th January ( Employment conference)</a:t>
            </a:r>
          </a:p>
          <a:p>
            <a:pPr lvl="0">
              <a:lnSpc>
                <a:spcPct val="150000"/>
              </a:lnSpc>
              <a:buNone/>
            </a:pPr>
            <a:r>
              <a:rPr lang="en-IE" sz="1800" b="1" dirty="0" smtClean="0"/>
              <a:t>2010 - Leuven </a:t>
            </a:r>
            <a:r>
              <a:rPr lang="en-IE" sz="1800" dirty="0" smtClean="0"/>
              <a:t>30th Sept 1st Oct (Seminar / EU representational visits)</a:t>
            </a:r>
          </a:p>
          <a:p>
            <a:pPr>
              <a:buNone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b="1" u="sng" dirty="0" smtClean="0"/>
              <a:t>Cedia Board Meetings and Associated Events </a:t>
            </a:r>
            <a:r>
              <a:rPr lang="en-IE" sz="4000" b="1" u="sng" dirty="0" smtClean="0"/>
              <a:t>2001</a:t>
            </a:r>
            <a:r>
              <a:rPr lang="en-IE" b="1" u="sng" dirty="0" smtClean="0"/>
              <a:t> to Date</a:t>
            </a:r>
            <a:endParaRPr lang="en-IE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endParaRPr lang="en-IE" sz="2600" b="1" dirty="0" smtClean="0"/>
          </a:p>
          <a:p>
            <a:pPr>
              <a:buNone/>
            </a:pPr>
            <a:r>
              <a:rPr lang="en-IE" sz="2600" b="1" dirty="0" smtClean="0"/>
              <a:t>2011 - Dublin</a:t>
            </a:r>
            <a:r>
              <a:rPr lang="en-IE" sz="2600" dirty="0" smtClean="0"/>
              <a:t> 17th / 18th June (Seminar Services to members )</a:t>
            </a:r>
          </a:p>
          <a:p>
            <a:pPr>
              <a:buNone/>
            </a:pPr>
            <a:endParaRPr lang="en-IE" sz="2600" dirty="0" smtClean="0"/>
          </a:p>
          <a:p>
            <a:pPr>
              <a:buNone/>
            </a:pPr>
            <a:r>
              <a:rPr lang="en-IE" sz="2600" b="1" dirty="0" smtClean="0"/>
              <a:t>2012 - Rome </a:t>
            </a:r>
            <a:r>
              <a:rPr lang="en-IE" sz="2600" dirty="0" smtClean="0"/>
              <a:t>16th/18th Feb  (Board meeting visit UN organisations)</a:t>
            </a:r>
          </a:p>
          <a:p>
            <a:pPr>
              <a:buNone/>
            </a:pPr>
            <a:endParaRPr lang="en-IE" sz="2600" dirty="0" smtClean="0"/>
          </a:p>
          <a:p>
            <a:pPr>
              <a:buNone/>
            </a:pPr>
            <a:r>
              <a:rPr lang="en-IE" sz="2600" b="1" dirty="0" smtClean="0"/>
              <a:t>2012 - Quebec </a:t>
            </a:r>
            <a:r>
              <a:rPr lang="en-IE" sz="2600" dirty="0" smtClean="0"/>
              <a:t>17th/ 24th Sept  (Board meeting and World Congress of Agronomists)</a:t>
            </a:r>
          </a:p>
          <a:p>
            <a:pPr>
              <a:buNone/>
            </a:pPr>
            <a:r>
              <a:rPr lang="en-IE" sz="2600" dirty="0" smtClean="0"/>
              <a:t> </a:t>
            </a:r>
          </a:p>
          <a:p>
            <a:pPr>
              <a:buNone/>
            </a:pPr>
            <a:r>
              <a:rPr lang="en-IE" sz="2600" b="1" dirty="0" smtClean="0"/>
              <a:t>2013-  Belfast</a:t>
            </a:r>
            <a:r>
              <a:rPr lang="en-IE" sz="2600" dirty="0" smtClean="0"/>
              <a:t>  16th /18th Feb (Board, Seminar ,local visits)</a:t>
            </a:r>
          </a:p>
          <a:p>
            <a:pPr>
              <a:buNone/>
            </a:pPr>
            <a:r>
              <a:rPr lang="en-IE" sz="2600" dirty="0" smtClean="0"/>
              <a:t> </a:t>
            </a:r>
          </a:p>
          <a:p>
            <a:pPr>
              <a:buNone/>
            </a:pPr>
            <a:r>
              <a:rPr lang="en-IE" sz="2600" b="1" dirty="0" smtClean="0"/>
              <a:t>2013 - Leuven</a:t>
            </a:r>
            <a:r>
              <a:rPr lang="en-IE" sz="2600" dirty="0" smtClean="0"/>
              <a:t> 7th /8th Nov (Board &amp; Seminar )</a:t>
            </a:r>
          </a:p>
          <a:p>
            <a:pPr>
              <a:buNone/>
            </a:pPr>
            <a:r>
              <a:rPr lang="en-IE" sz="2600" dirty="0" smtClean="0"/>
              <a:t> </a:t>
            </a:r>
          </a:p>
          <a:p>
            <a:pPr>
              <a:buNone/>
            </a:pPr>
            <a:r>
              <a:rPr lang="en-IE" sz="2600" b="1" dirty="0" smtClean="0"/>
              <a:t>2014 - Chania</a:t>
            </a:r>
            <a:r>
              <a:rPr lang="en-IE" sz="2600" dirty="0" smtClean="0"/>
              <a:t> -  Crete 5th / 7th  ( Board , seminar , visits)</a:t>
            </a:r>
          </a:p>
          <a:p>
            <a:pPr>
              <a:buNone/>
            </a:pPr>
            <a:r>
              <a:rPr lang="en-IE" sz="2600" dirty="0" smtClean="0"/>
              <a:t> </a:t>
            </a:r>
          </a:p>
          <a:p>
            <a:pPr>
              <a:buNone/>
            </a:pPr>
            <a:r>
              <a:rPr lang="en-IE" sz="2600" b="1" dirty="0" smtClean="0"/>
              <a:t>2014 - Brussels </a:t>
            </a:r>
            <a:r>
              <a:rPr lang="en-IE" sz="2600" dirty="0" smtClean="0"/>
              <a:t>10th /11th Nov (xi Cedia /Conaf European Conference ; Board meeting)</a:t>
            </a:r>
          </a:p>
          <a:p>
            <a:pPr>
              <a:buNone/>
            </a:pPr>
            <a:r>
              <a:rPr lang="en-IE" b="1" dirty="0" smtClean="0"/>
              <a:t> </a:t>
            </a:r>
            <a:endParaRPr lang="en-IE" dirty="0" smtClean="0"/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3200" b="1" u="sng" dirty="0" smtClean="0"/>
              <a:t>Cedia Board Meetings and Associated Events 2001 to Date</a:t>
            </a:r>
            <a:endParaRPr lang="en-IE" sz="32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>
              <a:buNone/>
            </a:pPr>
            <a:r>
              <a:rPr lang="en-IE" sz="2400" b="1" dirty="0" smtClean="0"/>
              <a:t>2014 - Brussels</a:t>
            </a:r>
            <a:r>
              <a:rPr lang="en-IE" sz="2400" dirty="0" smtClean="0"/>
              <a:t> 10th /11th Nov (xi Cedia /Conaf European Conference ; Board meeting)</a:t>
            </a:r>
          </a:p>
          <a:p>
            <a:pPr>
              <a:buNone/>
            </a:pPr>
            <a:r>
              <a:rPr lang="en-IE" sz="2400" dirty="0" smtClean="0"/>
              <a:t> </a:t>
            </a:r>
          </a:p>
          <a:p>
            <a:pPr lvl="0">
              <a:buNone/>
            </a:pPr>
            <a:r>
              <a:rPr lang="en-IE" sz="2400" b="1" dirty="0" smtClean="0"/>
              <a:t>2015 - Milan </a:t>
            </a:r>
            <a:r>
              <a:rPr lang="en-IE" sz="2400" dirty="0" smtClean="0"/>
              <a:t>22nd / 25th Feb ( Board meeting / World Congress Briefing)</a:t>
            </a:r>
          </a:p>
          <a:p>
            <a:pPr>
              <a:buNone/>
            </a:pPr>
            <a:r>
              <a:rPr lang="en-IE" sz="2400" dirty="0" smtClean="0"/>
              <a:t> </a:t>
            </a:r>
          </a:p>
          <a:p>
            <a:pPr lvl="0">
              <a:buNone/>
            </a:pPr>
            <a:r>
              <a:rPr lang="en-IE" sz="2400" b="1" dirty="0" smtClean="0"/>
              <a:t>2015 - Milan </a:t>
            </a:r>
            <a:r>
              <a:rPr lang="en-IE" sz="2400" dirty="0" smtClean="0"/>
              <a:t>13th /15th May ( Opening of Agronomist Pavilion / Launch of World Congress)</a:t>
            </a:r>
          </a:p>
          <a:p>
            <a:pPr>
              <a:buNone/>
            </a:pPr>
            <a:r>
              <a:rPr lang="en-IE" sz="2400" dirty="0" smtClean="0"/>
              <a:t> </a:t>
            </a:r>
          </a:p>
          <a:p>
            <a:pPr lvl="0">
              <a:buNone/>
            </a:pPr>
            <a:r>
              <a:rPr lang="en-IE" sz="2400" b="1" dirty="0" smtClean="0"/>
              <a:t>2015 – Leuven </a:t>
            </a:r>
            <a:r>
              <a:rPr lang="en-IE" sz="2400" dirty="0" smtClean="0"/>
              <a:t>8th / 9th July ( Address to IAAS World Congress)</a:t>
            </a:r>
          </a:p>
          <a:p>
            <a:pPr>
              <a:buNone/>
            </a:pPr>
            <a:r>
              <a:rPr lang="en-IE" sz="2400" dirty="0" smtClean="0"/>
              <a:t> </a:t>
            </a:r>
          </a:p>
          <a:p>
            <a:pPr lvl="0">
              <a:buNone/>
            </a:pPr>
            <a:r>
              <a:rPr lang="en-IE" sz="2400" b="1" dirty="0" smtClean="0"/>
              <a:t>2015 -  </a:t>
            </a:r>
            <a:r>
              <a:rPr lang="en-IE" sz="2400" b="1" dirty="0" err="1" smtClean="0"/>
              <a:t>Zaragosa</a:t>
            </a:r>
            <a:r>
              <a:rPr lang="en-IE" sz="2400" b="1" dirty="0" smtClean="0"/>
              <a:t> </a:t>
            </a:r>
            <a:r>
              <a:rPr lang="en-IE" sz="2400" dirty="0" smtClean="0"/>
              <a:t>15th / 17th July ( ICA Congress)</a:t>
            </a:r>
          </a:p>
          <a:p>
            <a:pPr>
              <a:buNone/>
            </a:pPr>
            <a:r>
              <a:rPr lang="en-IE" sz="2400" dirty="0" smtClean="0"/>
              <a:t> </a:t>
            </a:r>
          </a:p>
          <a:p>
            <a:pPr lvl="0">
              <a:buNone/>
            </a:pPr>
            <a:r>
              <a:rPr lang="en-IE" sz="2400" b="1" dirty="0" smtClean="0"/>
              <a:t>2015 - Milan</a:t>
            </a:r>
            <a:r>
              <a:rPr lang="en-IE" sz="2400" dirty="0" smtClean="0"/>
              <a:t> 14th /18th Sept (Expo2015;World Congress of Agronomists, WAA Board)</a:t>
            </a:r>
          </a:p>
          <a:p>
            <a:pPr>
              <a:buNone/>
            </a:pPr>
            <a:r>
              <a:rPr lang="en-IE" sz="2400" dirty="0" smtClean="0"/>
              <a:t> </a:t>
            </a:r>
          </a:p>
          <a:p>
            <a:pPr lvl="0">
              <a:buNone/>
            </a:pPr>
            <a:r>
              <a:rPr lang="en-IE" sz="2400" b="1" dirty="0" smtClean="0"/>
              <a:t>2015 – Minneapolis</a:t>
            </a:r>
            <a:r>
              <a:rPr lang="en-IE" sz="2400" dirty="0" smtClean="0"/>
              <a:t>, USA 15th / 19th November (US Congress of Agronomists, Invitation) </a:t>
            </a:r>
          </a:p>
          <a:p>
            <a:pPr lvl="0">
              <a:buNone/>
            </a:pPr>
            <a:endParaRPr lang="en-IE" sz="2400" dirty="0" smtClean="0"/>
          </a:p>
          <a:p>
            <a:pPr>
              <a:buNone/>
            </a:pPr>
            <a:r>
              <a:rPr lang="en-IE" sz="2400" b="1" dirty="0" smtClean="0"/>
              <a:t>2016 – Brussels </a:t>
            </a:r>
            <a:r>
              <a:rPr lang="en-IE" sz="2400" dirty="0" smtClean="0"/>
              <a:t>21st / 22nd March (Forum for the Future of Agriculture)  </a:t>
            </a:r>
          </a:p>
          <a:p>
            <a:pPr lvl="0">
              <a:buNone/>
            </a:pPr>
            <a:endParaRPr lang="en-IE" sz="2400" dirty="0" smtClean="0"/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3200" b="1" u="sng" dirty="0" smtClean="0"/>
              <a:t>Cedia Board Meetings and Associated Events 2001 to Date</a:t>
            </a:r>
            <a:endParaRPr lang="en-IE" sz="32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800600"/>
          </a:xfrm>
        </p:spPr>
        <p:txBody>
          <a:bodyPr>
            <a:noAutofit/>
          </a:bodyPr>
          <a:lstStyle/>
          <a:p>
            <a:pPr lvl="0">
              <a:buNone/>
            </a:pPr>
            <a:r>
              <a:rPr lang="en-IE" sz="1700" b="1" dirty="0" smtClean="0"/>
              <a:t>2016 - Geneva </a:t>
            </a:r>
            <a:r>
              <a:rPr lang="en-IE" sz="1700" dirty="0" smtClean="0"/>
              <a:t>15th / 16th April ( Seminar / Visits / Board meeting)</a:t>
            </a:r>
          </a:p>
          <a:p>
            <a:pPr>
              <a:buNone/>
            </a:pPr>
            <a:r>
              <a:rPr lang="en-IE" sz="1700" dirty="0" smtClean="0"/>
              <a:t> </a:t>
            </a:r>
          </a:p>
          <a:p>
            <a:pPr lvl="0">
              <a:buNone/>
            </a:pPr>
            <a:r>
              <a:rPr lang="en-IE" sz="1700" b="1" dirty="0" smtClean="0"/>
              <a:t>2016 - Brussels </a:t>
            </a:r>
            <a:r>
              <a:rPr lang="en-IE" sz="1700" dirty="0" smtClean="0"/>
              <a:t>17th / 19th May (Professional Regulation Forum)</a:t>
            </a:r>
          </a:p>
          <a:p>
            <a:pPr>
              <a:buNone/>
            </a:pPr>
            <a:r>
              <a:rPr lang="en-IE" sz="1700" dirty="0" smtClean="0"/>
              <a:t> </a:t>
            </a:r>
          </a:p>
          <a:p>
            <a:pPr lvl="0">
              <a:buNone/>
            </a:pPr>
            <a:r>
              <a:rPr lang="en-IE" sz="1700" b="1" dirty="0" smtClean="0"/>
              <a:t>2016 – Valladolid </a:t>
            </a:r>
            <a:r>
              <a:rPr lang="en-IE" sz="1700" dirty="0" smtClean="0"/>
              <a:t>26th / 28th September (ICA / ISLE Horizon Proposal)</a:t>
            </a:r>
          </a:p>
          <a:p>
            <a:pPr>
              <a:buNone/>
            </a:pPr>
            <a:r>
              <a:rPr lang="en-IE" sz="1700" dirty="0" smtClean="0"/>
              <a:t> </a:t>
            </a:r>
          </a:p>
          <a:p>
            <a:pPr lvl="0">
              <a:buNone/>
            </a:pPr>
            <a:r>
              <a:rPr lang="en-IE" sz="1700" b="1" dirty="0" smtClean="0"/>
              <a:t>2017 – Brussels </a:t>
            </a:r>
            <a:r>
              <a:rPr lang="en-IE" sz="1700" dirty="0" smtClean="0"/>
              <a:t>26th / 29th March (Forum for the Future of Agriculture)</a:t>
            </a:r>
          </a:p>
          <a:p>
            <a:pPr>
              <a:buNone/>
            </a:pPr>
            <a:r>
              <a:rPr lang="en-IE" sz="1700" dirty="0" smtClean="0"/>
              <a:t> </a:t>
            </a:r>
          </a:p>
          <a:p>
            <a:pPr lvl="0">
              <a:buNone/>
            </a:pPr>
            <a:r>
              <a:rPr lang="en-IE" sz="1700" b="1" dirty="0" smtClean="0"/>
              <a:t>2017- Vienna </a:t>
            </a:r>
            <a:r>
              <a:rPr lang="en-IE" sz="1700" dirty="0" smtClean="0"/>
              <a:t>4th  /5th May (Conference  and Board meeting)   </a:t>
            </a:r>
          </a:p>
          <a:p>
            <a:pPr>
              <a:buNone/>
            </a:pPr>
            <a:r>
              <a:rPr lang="en-IE" sz="1700" dirty="0" smtClean="0"/>
              <a:t> </a:t>
            </a:r>
          </a:p>
          <a:p>
            <a:pPr lvl="0">
              <a:buNone/>
            </a:pPr>
            <a:r>
              <a:rPr lang="en-IE" sz="1700" b="1" dirty="0" smtClean="0"/>
              <a:t>2017 – Valladolid </a:t>
            </a:r>
            <a:r>
              <a:rPr lang="en-IE" sz="1700" dirty="0" smtClean="0"/>
              <a:t>22nd / 25th June (ICA / ISLE Presentation and Cost Proposal)</a:t>
            </a:r>
          </a:p>
          <a:p>
            <a:pPr>
              <a:buNone/>
            </a:pPr>
            <a:r>
              <a:rPr lang="en-IE" sz="1700" dirty="0" smtClean="0"/>
              <a:t> </a:t>
            </a:r>
          </a:p>
          <a:p>
            <a:pPr lvl="0">
              <a:buNone/>
            </a:pPr>
            <a:r>
              <a:rPr lang="en-IE" sz="1700" b="1" dirty="0" smtClean="0"/>
              <a:t>2017 – Perugia </a:t>
            </a:r>
            <a:r>
              <a:rPr lang="en-IE" sz="1700" dirty="0" smtClean="0"/>
              <a:t>3rd / 7th July (Presentation to CONAF Congress)</a:t>
            </a:r>
          </a:p>
          <a:p>
            <a:pPr>
              <a:buNone/>
            </a:pPr>
            <a:r>
              <a:rPr lang="en-IE" sz="1700" dirty="0" smtClean="0"/>
              <a:t> </a:t>
            </a:r>
          </a:p>
          <a:p>
            <a:pPr lvl="0">
              <a:buNone/>
            </a:pPr>
            <a:r>
              <a:rPr lang="en-IE" sz="1700" b="1" dirty="0" smtClean="0"/>
              <a:t>2018 – Brussels </a:t>
            </a:r>
            <a:r>
              <a:rPr lang="en-IE" sz="1700" dirty="0" smtClean="0"/>
              <a:t>27/28th March Board Meeting and Forum for feature of Agriculture</a:t>
            </a:r>
          </a:p>
          <a:p>
            <a:pPr>
              <a:buNone/>
            </a:pPr>
            <a:endParaRPr lang="en-IE" sz="1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153400" cy="1295400"/>
          </a:xfrm>
        </p:spPr>
        <p:txBody>
          <a:bodyPr>
            <a:noAutofit/>
          </a:bodyPr>
          <a:lstStyle/>
          <a:p>
            <a:r>
              <a:rPr lang="en-IE" sz="3200" b="1" u="sng" dirty="0" smtClean="0"/>
              <a:t>Summary  Report of Activities </a:t>
            </a:r>
            <a:br>
              <a:rPr lang="en-IE" sz="3200" b="1" u="sng" dirty="0" smtClean="0"/>
            </a:br>
            <a:r>
              <a:rPr lang="en-IE" sz="3200" b="1" u="sng" dirty="0" smtClean="0"/>
              <a:t/>
            </a:r>
            <a:br>
              <a:rPr lang="en-IE" sz="3200" b="1" u="sng" dirty="0" smtClean="0"/>
            </a:br>
            <a:r>
              <a:rPr lang="en-IE" sz="3200" b="1" u="sng" dirty="0" smtClean="0"/>
              <a:t>Cedia activities 2010</a:t>
            </a:r>
            <a:endParaRPr lang="en-IE" sz="32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en-IE" sz="2400" dirty="0" smtClean="0"/>
              <a:t>	</a:t>
            </a:r>
          </a:p>
          <a:p>
            <a:pPr>
              <a:lnSpc>
                <a:spcPct val="150000"/>
              </a:lnSpc>
              <a:buNone/>
            </a:pPr>
            <a:r>
              <a:rPr lang="en-IE" sz="2400" b="1" dirty="0" smtClean="0"/>
              <a:t>	</a:t>
            </a:r>
            <a:r>
              <a:rPr lang="en-IE" sz="2000" b="1" dirty="0" smtClean="0"/>
              <a:t>Berlin 13</a:t>
            </a:r>
            <a:r>
              <a:rPr lang="en-IE" sz="2000" b="1" baseline="30000" dirty="0" smtClean="0"/>
              <a:t>th</a:t>
            </a:r>
            <a:r>
              <a:rPr lang="en-IE" sz="2000" b="1" dirty="0" smtClean="0"/>
              <a:t> /15</a:t>
            </a:r>
            <a:r>
              <a:rPr lang="en-IE" sz="2000" b="1" baseline="30000" dirty="0" smtClean="0"/>
              <a:t>th</a:t>
            </a:r>
            <a:r>
              <a:rPr lang="en-IE" sz="2000" b="1" dirty="0" smtClean="0"/>
              <a:t> Jan</a:t>
            </a:r>
            <a:r>
              <a:rPr lang="en-IE" sz="2000" dirty="0" smtClean="0"/>
              <a:t>:  Board Meeting and Employment Conference</a:t>
            </a:r>
          </a:p>
          <a:p>
            <a:pPr>
              <a:lnSpc>
                <a:spcPct val="150000"/>
              </a:lnSpc>
              <a:buNone/>
            </a:pPr>
            <a:r>
              <a:rPr lang="en-IE" sz="2000" dirty="0" smtClean="0"/>
              <a:t>	</a:t>
            </a:r>
            <a:r>
              <a:rPr lang="en-IE" sz="2000" b="1" dirty="0" smtClean="0"/>
              <a:t>Zagreb 16</a:t>
            </a:r>
            <a:r>
              <a:rPr lang="en-IE" sz="2000" b="1" baseline="30000" dirty="0" smtClean="0"/>
              <a:t>th</a:t>
            </a:r>
            <a:r>
              <a:rPr lang="en-IE" sz="2000" b="1" dirty="0" smtClean="0"/>
              <a:t> /18</a:t>
            </a:r>
            <a:r>
              <a:rPr lang="en-IE" sz="2000" b="1" baseline="30000" dirty="0" smtClean="0"/>
              <a:t>th</a:t>
            </a:r>
            <a:r>
              <a:rPr lang="en-IE" sz="2000" b="1" dirty="0" smtClean="0"/>
              <a:t> June</a:t>
            </a:r>
            <a:r>
              <a:rPr lang="en-IE" sz="2000" dirty="0" smtClean="0"/>
              <a:t>: ICA Conference</a:t>
            </a:r>
          </a:p>
          <a:p>
            <a:pPr>
              <a:lnSpc>
                <a:spcPct val="150000"/>
              </a:lnSpc>
              <a:buNone/>
            </a:pPr>
            <a:r>
              <a:rPr lang="en-IE" sz="2000" dirty="0" smtClean="0"/>
              <a:t>	</a:t>
            </a:r>
            <a:r>
              <a:rPr lang="en-IE" sz="2000" b="1" dirty="0" smtClean="0"/>
              <a:t>Emilia Romagna 22</a:t>
            </a:r>
            <a:r>
              <a:rPr lang="en-IE" sz="2000" b="1" baseline="30000" dirty="0" smtClean="0"/>
              <a:t>nd</a:t>
            </a:r>
            <a:r>
              <a:rPr lang="en-IE" sz="2000" b="1" dirty="0" smtClean="0"/>
              <a:t> /25</a:t>
            </a:r>
            <a:r>
              <a:rPr lang="en-IE" sz="2000" b="1" baseline="30000" dirty="0" smtClean="0"/>
              <a:t>th</a:t>
            </a:r>
            <a:r>
              <a:rPr lang="en-IE" sz="2000" baseline="30000" dirty="0" smtClean="0"/>
              <a:t>:</a:t>
            </a:r>
            <a:r>
              <a:rPr lang="en-IE" sz="2000" dirty="0" smtClean="0"/>
              <a:t> </a:t>
            </a:r>
            <a:r>
              <a:rPr lang="en-IE" sz="2000" b="1" dirty="0" smtClean="0"/>
              <a:t>September </a:t>
            </a:r>
            <a:r>
              <a:rPr lang="en-IE" sz="2000" dirty="0" smtClean="0"/>
              <a:t>Presentation CONAF Conference</a:t>
            </a:r>
          </a:p>
          <a:p>
            <a:pPr>
              <a:lnSpc>
                <a:spcPct val="150000"/>
              </a:lnSpc>
              <a:buNone/>
            </a:pPr>
            <a:r>
              <a:rPr lang="en-IE" sz="2000" dirty="0" smtClean="0"/>
              <a:t>	</a:t>
            </a:r>
            <a:r>
              <a:rPr lang="en-IE" sz="2000" b="1" dirty="0" smtClean="0"/>
              <a:t>Brussels 30</a:t>
            </a:r>
            <a:r>
              <a:rPr lang="en-IE" sz="2000" b="1" baseline="30000" dirty="0" smtClean="0"/>
              <a:t>th</a:t>
            </a:r>
            <a:r>
              <a:rPr lang="en-IE" sz="2000" b="1" dirty="0" smtClean="0"/>
              <a:t> </a:t>
            </a:r>
            <a:r>
              <a:rPr lang="en-IE" sz="2000" b="1" baseline="30000" dirty="0" smtClean="0"/>
              <a:t>Sept</a:t>
            </a:r>
            <a:r>
              <a:rPr lang="en-IE" sz="2000" b="1" dirty="0" smtClean="0"/>
              <a:t>/ 1</a:t>
            </a:r>
            <a:r>
              <a:rPr lang="en-IE" sz="2000" b="1" baseline="30000" dirty="0" smtClean="0"/>
              <a:t>st</a:t>
            </a:r>
            <a:r>
              <a:rPr lang="en-IE" sz="2000" b="1" dirty="0" smtClean="0"/>
              <a:t> Oct Board </a:t>
            </a:r>
            <a:r>
              <a:rPr lang="en-IE" sz="2000" dirty="0" smtClean="0"/>
              <a:t>/ Seminar / Visits </a:t>
            </a:r>
          </a:p>
          <a:p>
            <a:pPr>
              <a:buNone/>
            </a:pPr>
            <a:endParaRPr lang="en-I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1"/>
            <a:ext cx="7772400" cy="1600199"/>
          </a:xfrm>
        </p:spPr>
        <p:txBody>
          <a:bodyPr>
            <a:normAutofit/>
          </a:bodyPr>
          <a:lstStyle/>
          <a:p>
            <a:r>
              <a:rPr lang="en-IE" sz="3200" b="1" u="sng" dirty="0" smtClean="0"/>
              <a:t>Cedia Activities 2011</a:t>
            </a:r>
            <a:r>
              <a:rPr lang="en-IE" sz="3200" dirty="0" smtClean="0"/>
              <a:t/>
            </a:r>
            <a:br>
              <a:rPr lang="en-IE" sz="3200" dirty="0" smtClean="0"/>
            </a:br>
            <a:endParaRPr lang="en-IE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057400"/>
            <a:ext cx="6934200" cy="3581400"/>
          </a:xfrm>
        </p:spPr>
        <p:txBody>
          <a:bodyPr>
            <a:normAutofit/>
          </a:bodyPr>
          <a:lstStyle/>
          <a:p>
            <a:pPr marL="342900" indent="-342900" algn="l">
              <a:lnSpc>
                <a:spcPct val="150000"/>
              </a:lnSpc>
            </a:pPr>
            <a:r>
              <a:rPr lang="en-IE" sz="2000" b="1" dirty="0" smtClean="0">
                <a:solidFill>
                  <a:schemeClr val="tx1"/>
                </a:solidFill>
              </a:rPr>
              <a:t>Dublin June: </a:t>
            </a:r>
            <a:r>
              <a:rPr lang="en-IE" sz="2000" dirty="0" smtClean="0">
                <a:solidFill>
                  <a:schemeClr val="tx1"/>
                </a:solidFill>
              </a:rPr>
              <a:t>Board /Seminar</a:t>
            </a:r>
          </a:p>
          <a:p>
            <a:pPr marL="342900" indent="-342900" algn="l">
              <a:lnSpc>
                <a:spcPct val="150000"/>
              </a:lnSpc>
            </a:pPr>
            <a:r>
              <a:rPr lang="en-IE" sz="2000" b="1" dirty="0" smtClean="0">
                <a:solidFill>
                  <a:schemeClr val="tx1"/>
                </a:solidFill>
              </a:rPr>
              <a:t>Beauvais/Paris  June: </a:t>
            </a:r>
            <a:r>
              <a:rPr lang="en-IE" sz="2000" dirty="0" smtClean="0">
                <a:solidFill>
                  <a:schemeClr val="tx1"/>
                </a:solidFill>
              </a:rPr>
              <a:t>ICA Conference</a:t>
            </a:r>
          </a:p>
          <a:p>
            <a:pPr marL="342900" indent="-342900" algn="l">
              <a:lnSpc>
                <a:spcPct val="150000"/>
              </a:lnSpc>
            </a:pPr>
            <a:r>
              <a:rPr lang="en-IE" sz="2000" b="1" dirty="0" smtClean="0">
                <a:solidFill>
                  <a:schemeClr val="tx1"/>
                </a:solidFill>
              </a:rPr>
              <a:t>Sicily   Sept: </a:t>
            </a:r>
            <a:r>
              <a:rPr lang="en-IE" sz="2000" dirty="0" smtClean="0">
                <a:solidFill>
                  <a:schemeClr val="tx1"/>
                </a:solidFill>
              </a:rPr>
              <a:t>Presentation CONAF Conference</a:t>
            </a:r>
          </a:p>
          <a:p>
            <a:pPr marL="342900" indent="-342900" algn="l">
              <a:lnSpc>
                <a:spcPct val="150000"/>
              </a:lnSpc>
            </a:pPr>
            <a:r>
              <a:rPr lang="en-IE" sz="2000" b="1" dirty="0" smtClean="0">
                <a:solidFill>
                  <a:schemeClr val="tx1"/>
                </a:solidFill>
              </a:rPr>
              <a:t>Belfast Stormont Nov: </a:t>
            </a:r>
            <a:r>
              <a:rPr lang="en-IE" sz="2000" dirty="0" smtClean="0">
                <a:solidFill>
                  <a:schemeClr val="tx1"/>
                </a:solidFill>
              </a:rPr>
              <a:t>Representation 50th Anniversary NIIAS 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1"/>
            <a:ext cx="7772400" cy="1904999"/>
          </a:xfrm>
        </p:spPr>
        <p:txBody>
          <a:bodyPr/>
          <a:lstStyle/>
          <a:p>
            <a:r>
              <a:rPr lang="en-IE" sz="3200" b="1" u="sng" dirty="0" smtClean="0"/>
              <a:t>Cedia Activities 2012 &amp; 2013 </a:t>
            </a:r>
            <a:r>
              <a:rPr lang="en-IE" dirty="0" smtClean="0"/>
              <a:t/>
            </a:r>
            <a:br>
              <a:rPr lang="en-IE" dirty="0" smtClean="0"/>
            </a:b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600200"/>
            <a:ext cx="7315200" cy="4191000"/>
          </a:xfrm>
        </p:spPr>
        <p:txBody>
          <a:bodyPr>
            <a:normAutofit fontScale="40000" lnSpcReduction="20000"/>
          </a:bodyPr>
          <a:lstStyle/>
          <a:p>
            <a:r>
              <a:rPr lang="en-IE" dirty="0" smtClean="0">
                <a:solidFill>
                  <a:schemeClr val="tx1"/>
                </a:solidFill>
              </a:rPr>
              <a:t>	</a:t>
            </a:r>
          </a:p>
          <a:p>
            <a:pPr marL="342900" indent="-342900" algn="l">
              <a:lnSpc>
                <a:spcPct val="170000"/>
              </a:lnSpc>
            </a:pPr>
            <a:r>
              <a:rPr lang="en-IE" sz="3600" b="1" u="sng" dirty="0" smtClean="0">
                <a:solidFill>
                  <a:schemeClr val="tx1"/>
                </a:solidFill>
              </a:rPr>
              <a:t>Cedia activities 2012</a:t>
            </a:r>
            <a:endParaRPr lang="en-IE" sz="3600" dirty="0" smtClean="0">
              <a:solidFill>
                <a:schemeClr val="tx1"/>
              </a:solidFill>
            </a:endParaRPr>
          </a:p>
          <a:p>
            <a:pPr marL="342900" indent="-342900" algn="l">
              <a:lnSpc>
                <a:spcPct val="170000"/>
              </a:lnSpc>
            </a:pPr>
            <a:r>
              <a:rPr lang="en-IE" sz="3600" b="1" dirty="0" smtClean="0">
                <a:solidFill>
                  <a:schemeClr val="tx1"/>
                </a:solidFill>
              </a:rPr>
              <a:t>Rome 16th /18th Feb: </a:t>
            </a:r>
            <a:r>
              <a:rPr lang="en-IE" sz="3600" dirty="0" smtClean="0">
                <a:solidFill>
                  <a:schemeClr val="tx1"/>
                </a:solidFill>
              </a:rPr>
              <a:t>Board Meeting / Seminar / Visit </a:t>
            </a:r>
          </a:p>
          <a:p>
            <a:pPr marL="342900" indent="-342900" algn="l">
              <a:lnSpc>
                <a:spcPct val="170000"/>
              </a:lnSpc>
            </a:pPr>
            <a:r>
              <a:rPr lang="en-IE" sz="3600" dirty="0" smtClean="0">
                <a:solidFill>
                  <a:schemeClr val="tx1"/>
                </a:solidFill>
              </a:rPr>
              <a:t>Harper Adams University UK April 23rd /26th ICA/ISLE Conference</a:t>
            </a:r>
          </a:p>
          <a:p>
            <a:pPr marL="342900" indent="-342900" algn="l">
              <a:lnSpc>
                <a:spcPct val="170000"/>
              </a:lnSpc>
            </a:pPr>
            <a:r>
              <a:rPr lang="en-IE" sz="3600" b="1" dirty="0" smtClean="0">
                <a:solidFill>
                  <a:schemeClr val="tx1"/>
                </a:solidFill>
              </a:rPr>
              <a:t>Quebec Canada17th / 24th Sept: </a:t>
            </a:r>
            <a:r>
              <a:rPr lang="en-IE" sz="3600" dirty="0" smtClean="0">
                <a:solidFill>
                  <a:schemeClr val="tx1"/>
                </a:solidFill>
              </a:rPr>
              <a:t>World Congress of Agronomists  </a:t>
            </a:r>
          </a:p>
          <a:p>
            <a:pPr marL="342900" indent="-342900" algn="l">
              <a:lnSpc>
                <a:spcPct val="170000"/>
              </a:lnSpc>
            </a:pPr>
            <a:r>
              <a:rPr lang="en-IE" sz="3600" b="1" dirty="0" smtClean="0">
                <a:solidFill>
                  <a:schemeClr val="tx1"/>
                </a:solidFill>
              </a:rPr>
              <a:t>Banff Canada 2nd   /5th October : </a:t>
            </a:r>
            <a:r>
              <a:rPr lang="en-IE" sz="3600" dirty="0" smtClean="0">
                <a:solidFill>
                  <a:schemeClr val="tx1"/>
                </a:solidFill>
              </a:rPr>
              <a:t>ICA /GCHERA/ US Universities Congress</a:t>
            </a:r>
          </a:p>
          <a:p>
            <a:pPr algn="l"/>
            <a:endParaRPr lang="en-IE" sz="3600" b="1" u="sng" dirty="0" smtClean="0">
              <a:solidFill>
                <a:schemeClr val="tx1"/>
              </a:solidFill>
            </a:endParaRPr>
          </a:p>
          <a:p>
            <a:pPr algn="l"/>
            <a:endParaRPr lang="en-IE" sz="3600" b="1" u="sng" dirty="0" smtClean="0">
              <a:solidFill>
                <a:schemeClr val="tx1"/>
              </a:solidFill>
            </a:endParaRPr>
          </a:p>
          <a:p>
            <a:pPr algn="l"/>
            <a:r>
              <a:rPr lang="en-IE" sz="3600" b="1" u="sng" dirty="0" smtClean="0">
                <a:solidFill>
                  <a:schemeClr val="tx1"/>
                </a:solidFill>
              </a:rPr>
              <a:t>Cedia activities 2013</a:t>
            </a:r>
            <a:endParaRPr lang="en-IE" sz="3600" dirty="0" smtClean="0">
              <a:solidFill>
                <a:schemeClr val="tx1"/>
              </a:solidFill>
            </a:endParaRPr>
          </a:p>
          <a:p>
            <a:pPr algn="l"/>
            <a:endParaRPr lang="en-IE" sz="3600" b="1" dirty="0" smtClean="0">
              <a:solidFill>
                <a:schemeClr val="tx1"/>
              </a:solidFill>
            </a:endParaRPr>
          </a:p>
          <a:p>
            <a:pPr algn="l"/>
            <a:r>
              <a:rPr lang="en-IE" sz="3600" b="1" dirty="0" smtClean="0">
                <a:solidFill>
                  <a:schemeClr val="tx1"/>
                </a:solidFill>
              </a:rPr>
              <a:t>Belfast 16</a:t>
            </a:r>
            <a:r>
              <a:rPr lang="en-IE" sz="3600" b="1" baseline="30000" dirty="0" smtClean="0">
                <a:solidFill>
                  <a:schemeClr val="tx1"/>
                </a:solidFill>
              </a:rPr>
              <a:t>th</a:t>
            </a:r>
            <a:r>
              <a:rPr lang="en-IE" sz="3600" b="1" dirty="0" smtClean="0">
                <a:solidFill>
                  <a:schemeClr val="tx1"/>
                </a:solidFill>
              </a:rPr>
              <a:t> /18</a:t>
            </a:r>
            <a:r>
              <a:rPr lang="en-IE" sz="3600" b="1" baseline="30000" dirty="0" smtClean="0">
                <a:solidFill>
                  <a:schemeClr val="tx1"/>
                </a:solidFill>
              </a:rPr>
              <a:t>th</a:t>
            </a:r>
            <a:r>
              <a:rPr lang="en-IE" sz="3600" b="1" dirty="0" smtClean="0">
                <a:solidFill>
                  <a:schemeClr val="tx1"/>
                </a:solidFill>
              </a:rPr>
              <a:t> Feb</a:t>
            </a:r>
            <a:r>
              <a:rPr lang="en-IE" sz="3600" dirty="0" smtClean="0">
                <a:solidFill>
                  <a:schemeClr val="tx1"/>
                </a:solidFill>
              </a:rPr>
              <a:t>: Board / Seminar / Visit </a:t>
            </a:r>
          </a:p>
          <a:p>
            <a:pPr algn="l"/>
            <a:endParaRPr lang="en-IE" sz="3600" dirty="0" smtClean="0">
              <a:solidFill>
                <a:schemeClr val="tx1"/>
              </a:solidFill>
            </a:endParaRPr>
          </a:p>
          <a:p>
            <a:pPr algn="l"/>
            <a:r>
              <a:rPr lang="en-IE" sz="3600" b="1" dirty="0" smtClean="0">
                <a:solidFill>
                  <a:schemeClr val="tx1"/>
                </a:solidFill>
              </a:rPr>
              <a:t>Leuven7th /8</a:t>
            </a:r>
            <a:r>
              <a:rPr lang="en-IE" sz="3600" b="1" baseline="30000" dirty="0" smtClean="0">
                <a:solidFill>
                  <a:schemeClr val="tx1"/>
                </a:solidFill>
              </a:rPr>
              <a:t>th</a:t>
            </a:r>
            <a:r>
              <a:rPr lang="en-IE" sz="3600" b="1" dirty="0" smtClean="0">
                <a:solidFill>
                  <a:schemeClr val="tx1"/>
                </a:solidFill>
              </a:rPr>
              <a:t> Nov: </a:t>
            </a:r>
            <a:r>
              <a:rPr lang="en-IE" sz="3600" dirty="0" smtClean="0">
                <a:solidFill>
                  <a:schemeClr val="tx1"/>
                </a:solidFill>
              </a:rPr>
              <a:t>Seminar / Board Meeting </a:t>
            </a:r>
          </a:p>
          <a:p>
            <a:pPr marL="342900" indent="-342900" algn="l">
              <a:lnSpc>
                <a:spcPct val="170000"/>
              </a:lnSpc>
            </a:pPr>
            <a:endParaRPr lang="en-IE" sz="3600" dirty="0" smtClean="0">
              <a:solidFill>
                <a:schemeClr val="tx1"/>
              </a:solidFill>
            </a:endParaRPr>
          </a:p>
          <a:p>
            <a:endParaRPr lang="en-IE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533401"/>
            <a:ext cx="7696200" cy="1219199"/>
          </a:xfrm>
        </p:spPr>
        <p:txBody>
          <a:bodyPr>
            <a:normAutofit/>
          </a:bodyPr>
          <a:lstStyle/>
          <a:p>
            <a:r>
              <a:rPr lang="en-IE" sz="3200" b="1" u="sng" dirty="0" smtClean="0"/>
              <a:t>Cedia Activities 2014</a:t>
            </a:r>
            <a:r>
              <a:rPr lang="en-IE" sz="3200" dirty="0" smtClean="0"/>
              <a:t/>
            </a:r>
            <a:br>
              <a:rPr lang="en-IE" sz="3200" dirty="0" smtClean="0"/>
            </a:br>
            <a:endParaRPr lang="en-IE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1447800"/>
            <a:ext cx="7391400" cy="4876800"/>
          </a:xfrm>
        </p:spPr>
        <p:txBody>
          <a:bodyPr>
            <a:normAutofit fontScale="25000" lnSpcReduction="20000"/>
          </a:bodyPr>
          <a:lstStyle/>
          <a:p>
            <a:pPr algn="l"/>
            <a:endParaRPr lang="en-IE" sz="4300" dirty="0" smtClean="0">
              <a:solidFill>
                <a:schemeClr val="tx1"/>
              </a:solidFill>
            </a:endParaRPr>
          </a:p>
          <a:p>
            <a:pPr algn="l"/>
            <a:r>
              <a:rPr lang="en-IE" sz="8000" b="1" u="sng" dirty="0" smtClean="0">
                <a:solidFill>
                  <a:schemeClr val="tx1"/>
                </a:solidFill>
              </a:rPr>
              <a:t>Cedia activities 2014</a:t>
            </a:r>
          </a:p>
          <a:p>
            <a:pPr algn="l"/>
            <a:endParaRPr lang="en-IE" sz="8000" dirty="0" smtClean="0">
              <a:solidFill>
                <a:schemeClr val="tx1"/>
              </a:solidFill>
            </a:endParaRPr>
          </a:p>
          <a:p>
            <a:pPr lvl="0" algn="l"/>
            <a:r>
              <a:rPr lang="en-IE" sz="8000" b="1" dirty="0" err="1" smtClean="0">
                <a:solidFill>
                  <a:schemeClr val="tx1"/>
                </a:solidFill>
              </a:rPr>
              <a:t>Chania</a:t>
            </a:r>
            <a:r>
              <a:rPr lang="en-IE" sz="8000" b="1" dirty="0" smtClean="0">
                <a:solidFill>
                  <a:schemeClr val="tx1"/>
                </a:solidFill>
              </a:rPr>
              <a:t>, Crete -  7</a:t>
            </a:r>
            <a:r>
              <a:rPr lang="en-IE" sz="8000" b="1" baseline="30000" dirty="0" smtClean="0">
                <a:solidFill>
                  <a:schemeClr val="tx1"/>
                </a:solidFill>
              </a:rPr>
              <a:t>th/ 8TH</a:t>
            </a:r>
            <a:r>
              <a:rPr lang="en-IE" sz="8000" b="1" dirty="0" smtClean="0">
                <a:solidFill>
                  <a:schemeClr val="tx1"/>
                </a:solidFill>
              </a:rPr>
              <a:t>June  </a:t>
            </a:r>
            <a:r>
              <a:rPr lang="en-IE" sz="8000" dirty="0" smtClean="0">
                <a:solidFill>
                  <a:schemeClr val="tx1"/>
                </a:solidFill>
              </a:rPr>
              <a:t>Cedia Board Meeting / Seminar (See Report) </a:t>
            </a:r>
          </a:p>
          <a:p>
            <a:pPr lvl="0" algn="l"/>
            <a:endParaRPr lang="en-IE" sz="8000" dirty="0" smtClean="0">
              <a:solidFill>
                <a:schemeClr val="tx1"/>
              </a:solidFill>
            </a:endParaRPr>
          </a:p>
          <a:p>
            <a:pPr lvl="0" algn="l"/>
            <a:r>
              <a:rPr lang="en-IE" sz="8000" b="1" dirty="0" smtClean="0">
                <a:solidFill>
                  <a:schemeClr val="tx1"/>
                </a:solidFill>
              </a:rPr>
              <a:t>Brussels - 26/28</a:t>
            </a:r>
            <a:r>
              <a:rPr lang="en-IE" sz="8000" b="1" baseline="30000" dirty="0" smtClean="0">
                <a:solidFill>
                  <a:schemeClr val="tx1"/>
                </a:solidFill>
              </a:rPr>
              <a:t>th</a:t>
            </a:r>
            <a:r>
              <a:rPr lang="en-IE" sz="8000" b="1" dirty="0" smtClean="0">
                <a:solidFill>
                  <a:schemeClr val="tx1"/>
                </a:solidFill>
              </a:rPr>
              <a:t> Sept  </a:t>
            </a:r>
            <a:r>
              <a:rPr lang="en-IE" sz="8000" dirty="0" smtClean="0">
                <a:solidFill>
                  <a:schemeClr val="tx1"/>
                </a:solidFill>
              </a:rPr>
              <a:t>Preparation for XI Cedia / CONAF conference (See Report)</a:t>
            </a:r>
          </a:p>
          <a:p>
            <a:pPr lvl="0" algn="l"/>
            <a:endParaRPr lang="en-IE" sz="8000" b="1" dirty="0" smtClean="0">
              <a:solidFill>
                <a:schemeClr val="tx1"/>
              </a:solidFill>
            </a:endParaRPr>
          </a:p>
          <a:p>
            <a:pPr lvl="0" algn="l"/>
            <a:r>
              <a:rPr lang="en-IE" sz="8000" b="1" dirty="0" smtClean="0">
                <a:solidFill>
                  <a:schemeClr val="tx1"/>
                </a:solidFill>
              </a:rPr>
              <a:t>Ghent - 22/24 October 2014 </a:t>
            </a:r>
            <a:r>
              <a:rPr lang="en-IE" sz="8000" dirty="0" smtClean="0">
                <a:solidFill>
                  <a:schemeClr val="tx1"/>
                </a:solidFill>
              </a:rPr>
              <a:t>ICA Rectors and Deans Forum &amp; XI Cedia / CONAF preparation (See report)</a:t>
            </a:r>
          </a:p>
          <a:p>
            <a:pPr lvl="0" algn="l"/>
            <a:endParaRPr lang="en-IE" sz="8000" b="1" dirty="0" smtClean="0">
              <a:solidFill>
                <a:schemeClr val="tx1"/>
              </a:solidFill>
            </a:endParaRPr>
          </a:p>
          <a:p>
            <a:pPr lvl="0" algn="l"/>
            <a:r>
              <a:rPr lang="en-IE" sz="8000" b="1" dirty="0" smtClean="0">
                <a:solidFill>
                  <a:schemeClr val="tx1"/>
                </a:solidFill>
              </a:rPr>
              <a:t>Brussels Belgium 10/11</a:t>
            </a:r>
            <a:r>
              <a:rPr lang="en-IE" sz="8000" b="1" baseline="30000" dirty="0" smtClean="0">
                <a:solidFill>
                  <a:schemeClr val="tx1"/>
                </a:solidFill>
              </a:rPr>
              <a:t>th</a:t>
            </a:r>
            <a:r>
              <a:rPr lang="en-IE" sz="8000" b="1" dirty="0" smtClean="0">
                <a:solidFill>
                  <a:schemeClr val="tx1"/>
                </a:solidFill>
              </a:rPr>
              <a:t> November </a:t>
            </a:r>
            <a:r>
              <a:rPr lang="en-IE" sz="8000" dirty="0" smtClean="0">
                <a:solidFill>
                  <a:schemeClr val="tx1"/>
                </a:solidFill>
              </a:rPr>
              <a:t>XI Cedia / CONAF European Conference  &amp;Cedia Board meeting (See Report &amp; Presentation) </a:t>
            </a:r>
          </a:p>
          <a:p>
            <a:pPr lvl="0" algn="l"/>
            <a:endParaRPr lang="en-IE" sz="8000" b="1" dirty="0" smtClean="0">
              <a:solidFill>
                <a:schemeClr val="tx1"/>
              </a:solidFill>
            </a:endParaRPr>
          </a:p>
          <a:p>
            <a:pPr lvl="0" algn="l"/>
            <a:r>
              <a:rPr lang="en-IE" sz="8000" b="1" dirty="0" err="1" smtClean="0">
                <a:solidFill>
                  <a:schemeClr val="tx1"/>
                </a:solidFill>
              </a:rPr>
              <a:t>Patras</a:t>
            </a:r>
            <a:r>
              <a:rPr lang="en-IE" sz="8000" b="1" dirty="0" smtClean="0">
                <a:solidFill>
                  <a:schemeClr val="tx1"/>
                </a:solidFill>
              </a:rPr>
              <a:t>, Greece 26/28 November </a:t>
            </a:r>
            <a:r>
              <a:rPr lang="en-IE" sz="8000" dirty="0" smtClean="0">
                <a:solidFill>
                  <a:schemeClr val="tx1"/>
                </a:solidFill>
              </a:rPr>
              <a:t>IRMA Project- EU  (See Report and Presentation)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b="1" dirty="0" smtClean="0"/>
              <a:t>Outline of Cedia History</a:t>
            </a:r>
            <a:endParaRPr lang="en-I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IE" sz="3000" dirty="0" smtClean="0"/>
              <a:t>European Institutions Brussels</a:t>
            </a:r>
          </a:p>
          <a:p>
            <a:pPr>
              <a:buNone/>
            </a:pPr>
            <a:endParaRPr lang="en-IE" sz="3000" dirty="0" smtClean="0"/>
          </a:p>
          <a:p>
            <a:r>
              <a:rPr lang="en-IE" sz="3000" dirty="0" smtClean="0"/>
              <a:t>CEPFAR 1972</a:t>
            </a:r>
          </a:p>
          <a:p>
            <a:pPr lvl="1"/>
            <a:r>
              <a:rPr lang="en-IE" sz="3000" dirty="0" smtClean="0"/>
              <a:t>European Training and Development Centre for Farming and Rural Life</a:t>
            </a:r>
          </a:p>
          <a:p>
            <a:pPr lvl="1">
              <a:buNone/>
            </a:pPr>
            <a:endParaRPr lang="en-IE" sz="3000" dirty="0" smtClean="0"/>
          </a:p>
          <a:p>
            <a:pPr lvl="1"/>
            <a:r>
              <a:rPr lang="en-IE" sz="3000" dirty="0" smtClean="0"/>
              <a:t>Founded by COPA COCEGA and other like minded groups</a:t>
            </a:r>
          </a:p>
          <a:p>
            <a:pPr lvl="1">
              <a:buNone/>
            </a:pPr>
            <a:endParaRPr lang="en-IE" sz="3000" dirty="0" smtClean="0"/>
          </a:p>
          <a:p>
            <a:pPr lvl="1"/>
            <a:r>
              <a:rPr lang="en-IE" sz="3000" dirty="0" smtClean="0"/>
              <a:t>Recognised by council of Europe 1972</a:t>
            </a:r>
          </a:p>
          <a:p>
            <a:pPr lvl="1">
              <a:buNone/>
            </a:pPr>
            <a:endParaRPr lang="en-IE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81001"/>
            <a:ext cx="7620000" cy="1600199"/>
          </a:xfrm>
        </p:spPr>
        <p:txBody>
          <a:bodyPr/>
          <a:lstStyle/>
          <a:p>
            <a:r>
              <a:rPr lang="en-IE" sz="3200" b="1" u="sng" dirty="0" smtClean="0"/>
              <a:t>Cedia Activities 2015</a:t>
            </a:r>
            <a:r>
              <a:rPr lang="en-IE" dirty="0" smtClean="0"/>
              <a:t/>
            </a:r>
            <a:br>
              <a:rPr lang="en-IE" dirty="0" smtClean="0"/>
            </a:b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371600"/>
            <a:ext cx="7772400" cy="4953000"/>
          </a:xfrm>
        </p:spPr>
        <p:txBody>
          <a:bodyPr>
            <a:normAutofit fontScale="25000" lnSpcReduction="20000"/>
          </a:bodyPr>
          <a:lstStyle/>
          <a:p>
            <a:pPr marL="514350" indent="-514350" algn="l">
              <a:lnSpc>
                <a:spcPct val="170000"/>
              </a:lnSpc>
            </a:pPr>
            <a:r>
              <a:rPr lang="en-IE" sz="6400" b="1" dirty="0" smtClean="0">
                <a:solidFill>
                  <a:schemeClr val="tx1"/>
                </a:solidFill>
              </a:rPr>
              <a:t>Milan: February 22</a:t>
            </a:r>
            <a:r>
              <a:rPr lang="en-IE" sz="6400" b="1" baseline="30000" dirty="0" smtClean="0">
                <a:solidFill>
                  <a:schemeClr val="tx1"/>
                </a:solidFill>
              </a:rPr>
              <a:t>nd</a:t>
            </a:r>
            <a:r>
              <a:rPr lang="en-IE" sz="6400" b="1" dirty="0" smtClean="0">
                <a:solidFill>
                  <a:schemeClr val="tx1"/>
                </a:solidFill>
              </a:rPr>
              <a:t> /25</a:t>
            </a:r>
            <a:r>
              <a:rPr lang="en-IE" sz="6400" b="1" baseline="30000" dirty="0" smtClean="0">
                <a:solidFill>
                  <a:schemeClr val="tx1"/>
                </a:solidFill>
              </a:rPr>
              <a:t>th</a:t>
            </a:r>
            <a:r>
              <a:rPr lang="en-IE" sz="6400" b="1" dirty="0" smtClean="0">
                <a:solidFill>
                  <a:schemeClr val="tx1"/>
                </a:solidFill>
              </a:rPr>
              <a:t> </a:t>
            </a:r>
            <a:r>
              <a:rPr lang="en-IE" sz="6400" dirty="0" smtClean="0">
                <a:solidFill>
                  <a:schemeClr val="tx1"/>
                </a:solidFill>
              </a:rPr>
              <a:t>Board Meeting / Expo /WAA Briefing /Preparation (See Report) </a:t>
            </a:r>
          </a:p>
          <a:p>
            <a:pPr marL="514350" indent="-514350" algn="l">
              <a:lnSpc>
                <a:spcPct val="170000"/>
              </a:lnSpc>
            </a:pPr>
            <a:r>
              <a:rPr lang="en-IE" sz="6400" b="1" dirty="0" smtClean="0">
                <a:solidFill>
                  <a:schemeClr val="tx1"/>
                </a:solidFill>
              </a:rPr>
              <a:t>Milan: May 13</a:t>
            </a:r>
            <a:r>
              <a:rPr lang="en-IE" sz="6400" b="1" baseline="30000" dirty="0" smtClean="0">
                <a:solidFill>
                  <a:schemeClr val="tx1"/>
                </a:solidFill>
              </a:rPr>
              <a:t>th</a:t>
            </a:r>
            <a:r>
              <a:rPr lang="en-IE" sz="6400" b="1" dirty="0" smtClean="0">
                <a:solidFill>
                  <a:schemeClr val="tx1"/>
                </a:solidFill>
              </a:rPr>
              <a:t> </a:t>
            </a:r>
            <a:r>
              <a:rPr lang="en-IE" sz="6400" dirty="0" smtClean="0">
                <a:solidFill>
                  <a:schemeClr val="tx1"/>
                </a:solidFill>
              </a:rPr>
              <a:t>Launch of World Congress of Agronomists- WAA (See Report)</a:t>
            </a:r>
          </a:p>
          <a:p>
            <a:pPr marL="514350" indent="-514350" algn="l">
              <a:lnSpc>
                <a:spcPct val="170000"/>
              </a:lnSpc>
            </a:pPr>
            <a:r>
              <a:rPr lang="en-IE" sz="6400" b="1" dirty="0" smtClean="0">
                <a:solidFill>
                  <a:schemeClr val="tx1"/>
                </a:solidFill>
              </a:rPr>
              <a:t>Zaragoza: June 15/17th </a:t>
            </a:r>
            <a:r>
              <a:rPr lang="en-IE" sz="6400" dirty="0" smtClean="0">
                <a:solidFill>
                  <a:schemeClr val="tx1"/>
                </a:solidFill>
              </a:rPr>
              <a:t>ICA / CIHEAD/ OECD/ International Conference (See Report)</a:t>
            </a:r>
          </a:p>
          <a:p>
            <a:pPr marL="514350" indent="-514350" algn="l">
              <a:lnSpc>
                <a:spcPct val="170000"/>
              </a:lnSpc>
            </a:pPr>
            <a:r>
              <a:rPr lang="en-IE" sz="6400" b="1" dirty="0" smtClean="0">
                <a:solidFill>
                  <a:schemeClr val="tx1"/>
                </a:solidFill>
              </a:rPr>
              <a:t>Leuven: July 8/10</a:t>
            </a:r>
            <a:r>
              <a:rPr lang="en-IE" sz="6400" b="1" baseline="30000" dirty="0" smtClean="0">
                <a:solidFill>
                  <a:schemeClr val="tx1"/>
                </a:solidFill>
              </a:rPr>
              <a:t>th</a:t>
            </a:r>
            <a:r>
              <a:rPr lang="en-IE" sz="6400" b="1" dirty="0" smtClean="0">
                <a:solidFill>
                  <a:schemeClr val="tx1"/>
                </a:solidFill>
              </a:rPr>
              <a:t> </a:t>
            </a:r>
            <a:r>
              <a:rPr lang="en-IE" sz="6400" dirty="0" smtClean="0">
                <a:solidFill>
                  <a:schemeClr val="tx1"/>
                </a:solidFill>
              </a:rPr>
              <a:t>IAAS World Congress; Presentation &amp; Signing Memorandum of Understanding Cedia / IAAS</a:t>
            </a:r>
          </a:p>
          <a:p>
            <a:pPr marL="514350" indent="-514350" algn="l">
              <a:lnSpc>
                <a:spcPct val="170000"/>
              </a:lnSpc>
            </a:pPr>
            <a:r>
              <a:rPr lang="en-IE" sz="6400" b="1" dirty="0" smtClean="0">
                <a:solidFill>
                  <a:schemeClr val="tx1"/>
                </a:solidFill>
              </a:rPr>
              <a:t>Milan:  September 14</a:t>
            </a:r>
            <a:r>
              <a:rPr lang="en-IE" sz="6400" b="1" baseline="30000" dirty="0" smtClean="0">
                <a:solidFill>
                  <a:schemeClr val="tx1"/>
                </a:solidFill>
              </a:rPr>
              <a:t>th</a:t>
            </a:r>
            <a:r>
              <a:rPr lang="en-IE" sz="6400" b="1" dirty="0" smtClean="0">
                <a:solidFill>
                  <a:schemeClr val="tx1"/>
                </a:solidFill>
              </a:rPr>
              <a:t> /18</a:t>
            </a:r>
            <a:r>
              <a:rPr lang="en-IE" sz="6400" b="1" baseline="30000" dirty="0" smtClean="0">
                <a:solidFill>
                  <a:schemeClr val="tx1"/>
                </a:solidFill>
              </a:rPr>
              <a:t>th</a:t>
            </a:r>
            <a:r>
              <a:rPr lang="en-IE" sz="6400" b="1" dirty="0" smtClean="0">
                <a:solidFill>
                  <a:schemeClr val="tx1"/>
                </a:solidFill>
              </a:rPr>
              <a:t> </a:t>
            </a:r>
            <a:r>
              <a:rPr lang="en-IE" sz="6400" dirty="0" smtClean="0">
                <a:solidFill>
                  <a:schemeClr val="tx1"/>
                </a:solidFill>
              </a:rPr>
              <a:t>WAA World Congress, Cedia &amp; WAA Board Meetings (See reports)  “ Universal Charter of the Agronomist”</a:t>
            </a:r>
          </a:p>
          <a:p>
            <a:pPr marL="514350" indent="-514350" algn="l">
              <a:lnSpc>
                <a:spcPct val="170000"/>
              </a:lnSpc>
            </a:pPr>
            <a:r>
              <a:rPr lang="en-IE" sz="6400" dirty="0" smtClean="0">
                <a:solidFill>
                  <a:schemeClr val="tx1"/>
                </a:solidFill>
              </a:rPr>
              <a:t>Funding and support arranged for IAAS African Regional Conference Kenya 10th /11</a:t>
            </a:r>
            <a:r>
              <a:rPr lang="en-IE" sz="6400" baseline="30000" dirty="0" smtClean="0">
                <a:solidFill>
                  <a:schemeClr val="tx1"/>
                </a:solidFill>
              </a:rPr>
              <a:t>th</a:t>
            </a:r>
            <a:r>
              <a:rPr lang="en-IE" sz="6400" dirty="0" smtClean="0">
                <a:solidFill>
                  <a:schemeClr val="tx1"/>
                </a:solidFill>
              </a:rPr>
              <a:t> November  </a:t>
            </a:r>
          </a:p>
          <a:p>
            <a:pPr marL="514350" indent="-514350" algn="l">
              <a:lnSpc>
                <a:spcPct val="170000"/>
              </a:lnSpc>
            </a:pPr>
            <a:r>
              <a:rPr lang="en-IE" sz="6400" b="1" dirty="0" smtClean="0">
                <a:solidFill>
                  <a:schemeClr val="tx1"/>
                </a:solidFill>
              </a:rPr>
              <a:t>Minneapolis: November 15</a:t>
            </a:r>
            <a:r>
              <a:rPr lang="en-IE" sz="6400" b="1" baseline="30000" dirty="0" smtClean="0">
                <a:solidFill>
                  <a:schemeClr val="tx1"/>
                </a:solidFill>
              </a:rPr>
              <a:t>th</a:t>
            </a:r>
            <a:r>
              <a:rPr lang="en-IE" sz="6400" b="1" dirty="0" smtClean="0">
                <a:solidFill>
                  <a:schemeClr val="tx1"/>
                </a:solidFill>
              </a:rPr>
              <a:t> /18</a:t>
            </a:r>
            <a:r>
              <a:rPr lang="en-IE" sz="6400" b="1" baseline="30000" dirty="0" smtClean="0">
                <a:solidFill>
                  <a:schemeClr val="tx1"/>
                </a:solidFill>
              </a:rPr>
              <a:t>th</a:t>
            </a:r>
            <a:r>
              <a:rPr lang="en-IE" sz="6400" b="1" dirty="0" smtClean="0">
                <a:solidFill>
                  <a:schemeClr val="tx1"/>
                </a:solidFill>
              </a:rPr>
              <a:t> </a:t>
            </a:r>
            <a:r>
              <a:rPr lang="en-IE" sz="6400" dirty="0" smtClean="0">
                <a:solidFill>
                  <a:schemeClr val="tx1"/>
                </a:solidFill>
              </a:rPr>
              <a:t>International Congress – Invite from US Agronomy Associations (See Report)</a:t>
            </a:r>
          </a:p>
          <a:p>
            <a:pPr marL="514350" indent="-514350" algn="l">
              <a:lnSpc>
                <a:spcPct val="170000"/>
              </a:lnSpc>
            </a:pPr>
            <a:r>
              <a:rPr lang="en-IE" sz="6400" b="1" dirty="0" smtClean="0">
                <a:solidFill>
                  <a:schemeClr val="tx1"/>
                </a:solidFill>
              </a:rPr>
              <a:t>Copenhagen: November </a:t>
            </a:r>
            <a:r>
              <a:rPr lang="en-IE" sz="6400" dirty="0" smtClean="0">
                <a:solidFill>
                  <a:schemeClr val="tx1"/>
                </a:solidFill>
              </a:rPr>
              <a:t>– Preparation for Cedia Conference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28601"/>
            <a:ext cx="7620000" cy="1828799"/>
          </a:xfrm>
        </p:spPr>
        <p:txBody>
          <a:bodyPr/>
          <a:lstStyle/>
          <a:p>
            <a:r>
              <a:rPr lang="en-IE" sz="3200" b="1" u="sng" dirty="0" smtClean="0"/>
              <a:t>Cedia Activities 2016</a:t>
            </a:r>
            <a:r>
              <a:rPr lang="en-IE" dirty="0" smtClean="0"/>
              <a:t/>
            </a:r>
            <a:br>
              <a:rPr lang="en-IE" dirty="0" smtClean="0"/>
            </a:br>
            <a:endParaRPr lang="en-I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1371600"/>
            <a:ext cx="7239000" cy="4495800"/>
          </a:xfrm>
        </p:spPr>
        <p:txBody>
          <a:bodyPr>
            <a:normAutofit fontScale="62500" lnSpcReduction="20000"/>
          </a:bodyPr>
          <a:lstStyle/>
          <a:p>
            <a:pPr lvl="0" algn="l">
              <a:lnSpc>
                <a:spcPct val="170000"/>
              </a:lnSpc>
            </a:pPr>
            <a:r>
              <a:rPr lang="en-IE" sz="2600" b="1" dirty="0" smtClean="0">
                <a:solidFill>
                  <a:schemeClr val="tx1"/>
                </a:solidFill>
              </a:rPr>
              <a:t>Brussels 20</a:t>
            </a:r>
            <a:r>
              <a:rPr lang="en-IE" sz="2600" b="1" baseline="30000" dirty="0" smtClean="0">
                <a:solidFill>
                  <a:schemeClr val="tx1"/>
                </a:solidFill>
              </a:rPr>
              <a:t>th</a:t>
            </a:r>
            <a:r>
              <a:rPr lang="en-IE" sz="2600" b="1" dirty="0" smtClean="0">
                <a:solidFill>
                  <a:schemeClr val="tx1"/>
                </a:solidFill>
              </a:rPr>
              <a:t> /21</a:t>
            </a:r>
            <a:r>
              <a:rPr lang="en-IE" sz="2600" b="1" baseline="30000" dirty="0" smtClean="0">
                <a:solidFill>
                  <a:schemeClr val="tx1"/>
                </a:solidFill>
              </a:rPr>
              <a:t>st</a:t>
            </a:r>
            <a:r>
              <a:rPr lang="en-IE" sz="2600" b="1" dirty="0" smtClean="0">
                <a:solidFill>
                  <a:schemeClr val="tx1"/>
                </a:solidFill>
              </a:rPr>
              <a:t> March </a:t>
            </a:r>
            <a:r>
              <a:rPr lang="en-IE" sz="2600" dirty="0" smtClean="0">
                <a:solidFill>
                  <a:schemeClr val="tx1"/>
                </a:solidFill>
              </a:rPr>
              <a:t>International Forum for Future of Agriculture ( see Report)</a:t>
            </a:r>
          </a:p>
          <a:p>
            <a:pPr lvl="0" algn="l">
              <a:lnSpc>
                <a:spcPct val="170000"/>
              </a:lnSpc>
            </a:pPr>
            <a:r>
              <a:rPr lang="en-IE" sz="2600" b="1" dirty="0" smtClean="0">
                <a:solidFill>
                  <a:schemeClr val="tx1"/>
                </a:solidFill>
              </a:rPr>
              <a:t>Geneva 14</a:t>
            </a:r>
            <a:r>
              <a:rPr lang="en-IE" sz="2600" b="1" baseline="30000" dirty="0" smtClean="0">
                <a:solidFill>
                  <a:schemeClr val="tx1"/>
                </a:solidFill>
              </a:rPr>
              <a:t>th</a:t>
            </a:r>
            <a:r>
              <a:rPr lang="en-IE" sz="2600" b="1" dirty="0" smtClean="0">
                <a:solidFill>
                  <a:schemeClr val="tx1"/>
                </a:solidFill>
              </a:rPr>
              <a:t> /16</a:t>
            </a:r>
            <a:r>
              <a:rPr lang="en-IE" sz="2600" b="1" baseline="30000" dirty="0" smtClean="0">
                <a:solidFill>
                  <a:schemeClr val="tx1"/>
                </a:solidFill>
              </a:rPr>
              <a:t>th</a:t>
            </a:r>
            <a:r>
              <a:rPr lang="en-IE" sz="2600" b="1" dirty="0" smtClean="0">
                <a:solidFill>
                  <a:schemeClr val="tx1"/>
                </a:solidFill>
              </a:rPr>
              <a:t> A</a:t>
            </a:r>
            <a:r>
              <a:rPr lang="en-IE" sz="2600" dirty="0" smtClean="0">
                <a:solidFill>
                  <a:schemeClr val="tx1"/>
                </a:solidFill>
              </a:rPr>
              <a:t>pril Cedia Board Meeting / Seminars  ( see Report) </a:t>
            </a:r>
          </a:p>
          <a:p>
            <a:pPr lvl="0" algn="l">
              <a:lnSpc>
                <a:spcPct val="170000"/>
              </a:lnSpc>
            </a:pPr>
            <a:r>
              <a:rPr lang="en-IE" sz="2600" b="1" dirty="0" smtClean="0">
                <a:solidFill>
                  <a:schemeClr val="tx1"/>
                </a:solidFill>
              </a:rPr>
              <a:t>Brussels 17</a:t>
            </a:r>
            <a:r>
              <a:rPr lang="en-IE" sz="2600" b="1" baseline="30000" dirty="0" smtClean="0">
                <a:solidFill>
                  <a:schemeClr val="tx1"/>
                </a:solidFill>
              </a:rPr>
              <a:t>th</a:t>
            </a:r>
            <a:r>
              <a:rPr lang="en-IE" sz="2600" b="1" dirty="0" smtClean="0">
                <a:solidFill>
                  <a:schemeClr val="tx1"/>
                </a:solidFill>
              </a:rPr>
              <a:t>/18</a:t>
            </a:r>
            <a:r>
              <a:rPr lang="en-IE" sz="2600" b="1" baseline="30000" dirty="0" smtClean="0">
                <a:solidFill>
                  <a:schemeClr val="tx1"/>
                </a:solidFill>
              </a:rPr>
              <a:t>th</a:t>
            </a:r>
            <a:r>
              <a:rPr lang="en-IE" sz="2600" b="1" dirty="0" smtClean="0">
                <a:solidFill>
                  <a:schemeClr val="tx1"/>
                </a:solidFill>
              </a:rPr>
              <a:t> May </a:t>
            </a:r>
            <a:r>
              <a:rPr lang="en-IE" sz="2600" dirty="0" smtClean="0">
                <a:solidFill>
                  <a:schemeClr val="tx1"/>
                </a:solidFill>
              </a:rPr>
              <a:t>EU Conference “Reforming Regulation of Professions” (See Report)</a:t>
            </a:r>
          </a:p>
          <a:p>
            <a:pPr lvl="0" algn="l">
              <a:lnSpc>
                <a:spcPct val="170000"/>
              </a:lnSpc>
            </a:pPr>
            <a:r>
              <a:rPr lang="en-IE" sz="2600" dirty="0" smtClean="0">
                <a:solidFill>
                  <a:schemeClr val="tx1"/>
                </a:solidFill>
              </a:rPr>
              <a:t>EU Autumn : Cedia admitted to EU Transparency Register and Consultative Process ( see Report) </a:t>
            </a:r>
          </a:p>
          <a:p>
            <a:pPr lvl="0" algn="l">
              <a:lnSpc>
                <a:spcPct val="170000"/>
              </a:lnSpc>
            </a:pPr>
            <a:r>
              <a:rPr lang="en-IE" sz="2600" b="1" dirty="0" smtClean="0">
                <a:solidFill>
                  <a:schemeClr val="tx1"/>
                </a:solidFill>
              </a:rPr>
              <a:t>Valladolid 26</a:t>
            </a:r>
            <a:r>
              <a:rPr lang="en-IE" sz="2600" b="1" baseline="30000" dirty="0" smtClean="0">
                <a:solidFill>
                  <a:schemeClr val="tx1"/>
                </a:solidFill>
              </a:rPr>
              <a:t>th</a:t>
            </a:r>
            <a:r>
              <a:rPr lang="en-IE" sz="2600" b="1" dirty="0" smtClean="0">
                <a:solidFill>
                  <a:schemeClr val="tx1"/>
                </a:solidFill>
              </a:rPr>
              <a:t> / 28</a:t>
            </a:r>
            <a:r>
              <a:rPr lang="en-IE" sz="2600" b="1" baseline="30000" dirty="0" smtClean="0">
                <a:solidFill>
                  <a:schemeClr val="tx1"/>
                </a:solidFill>
              </a:rPr>
              <a:t>th</a:t>
            </a:r>
            <a:r>
              <a:rPr lang="en-IE" sz="2600" b="1" dirty="0" smtClean="0">
                <a:solidFill>
                  <a:schemeClr val="tx1"/>
                </a:solidFill>
              </a:rPr>
              <a:t> September </a:t>
            </a:r>
            <a:r>
              <a:rPr lang="en-IE" sz="2600" dirty="0" smtClean="0">
                <a:solidFill>
                  <a:schemeClr val="tx1"/>
                </a:solidFill>
              </a:rPr>
              <a:t>ISLE / Horizon 2020 Consortium  </a:t>
            </a:r>
          </a:p>
          <a:p>
            <a:pPr lvl="0" algn="l">
              <a:lnSpc>
                <a:spcPct val="170000"/>
              </a:lnSpc>
            </a:pPr>
            <a:r>
              <a:rPr lang="en-IE" sz="2600" b="1" dirty="0" smtClean="0">
                <a:solidFill>
                  <a:schemeClr val="tx1"/>
                </a:solidFill>
              </a:rPr>
              <a:t>Ghent 25</a:t>
            </a:r>
            <a:r>
              <a:rPr lang="en-IE" sz="2600" b="1" baseline="30000" dirty="0" smtClean="0">
                <a:solidFill>
                  <a:schemeClr val="tx1"/>
                </a:solidFill>
              </a:rPr>
              <a:t>th</a:t>
            </a:r>
            <a:r>
              <a:rPr lang="en-IE" sz="2600" b="1" dirty="0" smtClean="0">
                <a:solidFill>
                  <a:schemeClr val="tx1"/>
                </a:solidFill>
              </a:rPr>
              <a:t> /27</a:t>
            </a:r>
            <a:r>
              <a:rPr lang="en-IE" sz="2600" b="1" baseline="30000" dirty="0" smtClean="0">
                <a:solidFill>
                  <a:schemeClr val="tx1"/>
                </a:solidFill>
              </a:rPr>
              <a:t>th</a:t>
            </a:r>
            <a:r>
              <a:rPr lang="en-IE" sz="2600" b="1" dirty="0" smtClean="0">
                <a:solidFill>
                  <a:schemeClr val="tx1"/>
                </a:solidFill>
              </a:rPr>
              <a:t> Octobe</a:t>
            </a:r>
            <a:r>
              <a:rPr lang="en-IE" sz="2600" dirty="0" smtClean="0">
                <a:solidFill>
                  <a:schemeClr val="tx1"/>
                </a:solidFill>
              </a:rPr>
              <a:t>r ICA Rectors and Deans Forum ( see Report) </a:t>
            </a:r>
          </a:p>
          <a:p>
            <a:pPr lvl="0" algn="l">
              <a:lnSpc>
                <a:spcPct val="170000"/>
              </a:lnSpc>
            </a:pPr>
            <a:r>
              <a:rPr lang="en-IE" sz="2600" dirty="0" smtClean="0">
                <a:solidFill>
                  <a:schemeClr val="tx1"/>
                </a:solidFill>
              </a:rPr>
              <a:t>Arranged support for IAAS African Regional President to visit IAAS Congress ASIA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3200" b="1" u="sng" dirty="0" smtClean="0"/>
              <a:t>Cedia Activities 2017</a:t>
            </a:r>
            <a:endParaRPr lang="en-IE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lnSpc>
                <a:spcPct val="170000"/>
              </a:lnSpc>
            </a:pPr>
            <a:r>
              <a:rPr lang="en-IE" sz="1700" b="1" dirty="0" smtClean="0"/>
              <a:t>Brussels 27</a:t>
            </a:r>
            <a:r>
              <a:rPr lang="en-IE" sz="1700" b="1" baseline="30000" dirty="0" smtClean="0"/>
              <a:t>th</a:t>
            </a:r>
            <a:r>
              <a:rPr lang="en-IE" sz="1700" b="1" dirty="0" smtClean="0"/>
              <a:t> /29</a:t>
            </a:r>
            <a:r>
              <a:rPr lang="en-IE" sz="1700" b="1" baseline="30000" dirty="0" smtClean="0"/>
              <a:t>st</a:t>
            </a:r>
            <a:r>
              <a:rPr lang="en-IE" sz="1700" b="1" dirty="0" smtClean="0"/>
              <a:t> March </a:t>
            </a:r>
            <a:r>
              <a:rPr lang="en-IE" sz="1700" dirty="0" smtClean="0"/>
              <a:t>Board Meeting and forum for Future of Agriculture &amp; preparation Vienna conference</a:t>
            </a:r>
          </a:p>
          <a:p>
            <a:pPr lvl="0">
              <a:lnSpc>
                <a:spcPct val="170000"/>
              </a:lnSpc>
            </a:pPr>
            <a:r>
              <a:rPr lang="en-IE" sz="1700" b="1" dirty="0" smtClean="0"/>
              <a:t>Vienna 4</a:t>
            </a:r>
            <a:r>
              <a:rPr lang="en-IE" sz="1700" b="1" baseline="30000" dirty="0" smtClean="0"/>
              <a:t>th</a:t>
            </a:r>
            <a:r>
              <a:rPr lang="en-IE" sz="1700" b="1" dirty="0" smtClean="0"/>
              <a:t>/5</a:t>
            </a:r>
            <a:r>
              <a:rPr lang="en-IE" sz="1700" b="1" baseline="30000" dirty="0" smtClean="0"/>
              <a:t>th</a:t>
            </a:r>
            <a:r>
              <a:rPr lang="en-IE" sz="1700" b="1" dirty="0" smtClean="0"/>
              <a:t> May</a:t>
            </a:r>
            <a:r>
              <a:rPr lang="en-IE" sz="1700" dirty="0" smtClean="0"/>
              <a:t> Cedia/ ICA Conference </a:t>
            </a:r>
          </a:p>
          <a:p>
            <a:pPr lvl="0">
              <a:lnSpc>
                <a:spcPct val="170000"/>
              </a:lnSpc>
            </a:pPr>
            <a:r>
              <a:rPr lang="en-IE" sz="1700" b="1" dirty="0" smtClean="0"/>
              <a:t>Valladolid 26</a:t>
            </a:r>
            <a:r>
              <a:rPr lang="en-IE" sz="1700" b="1" baseline="30000" dirty="0" smtClean="0"/>
              <a:t>th</a:t>
            </a:r>
            <a:r>
              <a:rPr lang="en-IE" sz="1700" b="1" dirty="0" smtClean="0"/>
              <a:t>/27</a:t>
            </a:r>
            <a:r>
              <a:rPr lang="en-IE" sz="1700" b="1" baseline="30000" dirty="0" smtClean="0"/>
              <a:t>th</a:t>
            </a:r>
            <a:r>
              <a:rPr lang="en-IE" sz="1700" b="1" dirty="0" smtClean="0"/>
              <a:t> June </a:t>
            </a:r>
            <a:r>
              <a:rPr lang="en-IE" sz="1700" dirty="0" smtClean="0"/>
              <a:t> Presented at ISLE/ICA Conference </a:t>
            </a:r>
          </a:p>
          <a:p>
            <a:pPr lvl="0">
              <a:lnSpc>
                <a:spcPct val="170000"/>
              </a:lnSpc>
            </a:pPr>
            <a:r>
              <a:rPr lang="en-IE" sz="1700" b="1" dirty="0" smtClean="0"/>
              <a:t>Perugia 4th/7th July </a:t>
            </a:r>
            <a:r>
              <a:rPr lang="en-IE" sz="1700" dirty="0" smtClean="0"/>
              <a:t>Presented at CONAF Annual Congress </a:t>
            </a:r>
          </a:p>
          <a:p>
            <a:pPr lvl="0">
              <a:lnSpc>
                <a:spcPct val="170000"/>
              </a:lnSpc>
              <a:buNone/>
            </a:pPr>
            <a:endParaRPr lang="en-IE" dirty="0" smtClean="0"/>
          </a:p>
          <a:p>
            <a:pPr lvl="0">
              <a:lnSpc>
                <a:spcPct val="170000"/>
              </a:lnSpc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3600" b="1" u="sng" dirty="0" smtClean="0"/>
              <a:t>Cedia Activities 2018 - todate</a:t>
            </a:r>
            <a:endParaRPr lang="en-IE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209800"/>
          </a:xfrm>
        </p:spPr>
        <p:txBody>
          <a:bodyPr/>
          <a:lstStyle/>
          <a:p>
            <a:r>
              <a:rPr lang="en-IE" sz="2000" b="1" dirty="0" smtClean="0"/>
              <a:t>Brussels 26</a:t>
            </a:r>
            <a:r>
              <a:rPr lang="en-IE" sz="2000" b="1" baseline="30000" dirty="0" smtClean="0"/>
              <a:t>th</a:t>
            </a:r>
            <a:r>
              <a:rPr lang="en-IE" sz="2000" b="1" dirty="0" smtClean="0"/>
              <a:t>- 28</a:t>
            </a:r>
            <a:r>
              <a:rPr lang="en-IE" sz="2000" b="1" baseline="30000" dirty="0" smtClean="0"/>
              <a:t>th</a:t>
            </a:r>
            <a:r>
              <a:rPr lang="en-IE" sz="2000" b="1" dirty="0" smtClean="0"/>
              <a:t> March </a:t>
            </a:r>
            <a:r>
              <a:rPr lang="en-IE" sz="2000" dirty="0" smtClean="0"/>
              <a:t>Board meeting and FFA conference</a:t>
            </a:r>
          </a:p>
          <a:p>
            <a:r>
              <a:rPr lang="en-IE" sz="2000" b="1" dirty="0" smtClean="0"/>
              <a:t>Brussels 4</a:t>
            </a:r>
            <a:r>
              <a:rPr lang="en-IE" sz="2000" b="1" baseline="30000" dirty="0" smtClean="0"/>
              <a:t>th</a:t>
            </a:r>
            <a:r>
              <a:rPr lang="en-IE" sz="2000" b="1" dirty="0" smtClean="0"/>
              <a:t> -5</a:t>
            </a:r>
            <a:r>
              <a:rPr lang="en-IE" sz="2000" b="1" baseline="30000" dirty="0" smtClean="0"/>
              <a:t>th</a:t>
            </a:r>
            <a:r>
              <a:rPr lang="en-IE" sz="2000" b="1" dirty="0" smtClean="0"/>
              <a:t> June </a:t>
            </a:r>
            <a:r>
              <a:rPr lang="en-IE" sz="2000" dirty="0" smtClean="0"/>
              <a:t>Representing Cedia at ASA visit to EU meetings and farm visits </a:t>
            </a:r>
          </a:p>
          <a:p>
            <a:r>
              <a:rPr lang="en-IE" sz="2000" b="1" dirty="0" smtClean="0"/>
              <a:t>Berlin 27</a:t>
            </a:r>
            <a:r>
              <a:rPr lang="en-IE" sz="2000" b="1" baseline="30000" dirty="0" smtClean="0"/>
              <a:t>th</a:t>
            </a:r>
            <a:r>
              <a:rPr lang="en-IE" sz="2000" b="1" dirty="0" smtClean="0"/>
              <a:t> June </a:t>
            </a:r>
            <a:r>
              <a:rPr lang="en-IE" sz="2000" dirty="0" smtClean="0"/>
              <a:t>Work shop Cedia Strategy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Job services &amp; CPD meetings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2819400"/>
          </a:xfrm>
        </p:spPr>
        <p:txBody>
          <a:bodyPr/>
          <a:lstStyle/>
          <a:p>
            <a:pPr>
              <a:buNone/>
            </a:pPr>
            <a:r>
              <a:rPr lang="en-IE" dirty="0" smtClean="0"/>
              <a:t>Job Services</a:t>
            </a:r>
          </a:p>
          <a:p>
            <a:r>
              <a:rPr lang="en-IE" dirty="0" smtClean="0"/>
              <a:t>2003 Paris</a:t>
            </a:r>
          </a:p>
          <a:p>
            <a:r>
              <a:rPr lang="en-IE" dirty="0" smtClean="0"/>
              <a:t>2005 Bonn</a:t>
            </a:r>
          </a:p>
          <a:p>
            <a:r>
              <a:rPr lang="en-IE" dirty="0" smtClean="0"/>
              <a:t>2006  Zurich</a:t>
            </a:r>
          </a:p>
          <a:p>
            <a:r>
              <a:rPr lang="en-IE" dirty="0" smtClean="0"/>
              <a:t>2009 Leuven</a:t>
            </a:r>
          </a:p>
          <a:p>
            <a:pPr>
              <a:buNone/>
            </a:pPr>
            <a:endParaRPr lang="en-IE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572000" y="1600201"/>
            <a:ext cx="4114800" cy="2286000"/>
          </a:xfrm>
        </p:spPr>
        <p:txBody>
          <a:bodyPr/>
          <a:lstStyle/>
          <a:p>
            <a:pPr>
              <a:buNone/>
            </a:pPr>
            <a:r>
              <a:rPr lang="en-IE" dirty="0" smtClean="0"/>
              <a:t>CPD</a:t>
            </a:r>
          </a:p>
          <a:p>
            <a:r>
              <a:rPr lang="en-IE" dirty="0" smtClean="0"/>
              <a:t>2006 Armagh Ireland</a:t>
            </a:r>
          </a:p>
          <a:p>
            <a:r>
              <a:rPr lang="en-IE" dirty="0" smtClean="0"/>
              <a:t>2007 Copenhagen </a:t>
            </a:r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5162"/>
          </a:xfrm>
        </p:spPr>
        <p:txBody>
          <a:bodyPr>
            <a:normAutofit/>
          </a:bodyPr>
          <a:lstStyle/>
          <a:p>
            <a:r>
              <a:rPr lang="en-IE" sz="3200" b="1" dirty="0" smtClean="0"/>
              <a:t>ASPECTS TO CEDIA </a:t>
            </a:r>
            <a:r>
              <a:rPr lang="en-IE" sz="3200" dirty="0" smtClean="0"/>
              <a:t/>
            </a:r>
            <a:br>
              <a:rPr lang="en-IE" sz="3200" dirty="0" smtClean="0"/>
            </a:br>
            <a:r>
              <a:rPr lang="en-IE" sz="3200" i="1" dirty="0" smtClean="0"/>
              <a:t>A) Public good aspects from the point of view of the Profession</a:t>
            </a:r>
            <a:endParaRPr lang="en-IE" sz="32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362200"/>
            <a:ext cx="8077200" cy="3763963"/>
          </a:xfrm>
        </p:spPr>
        <p:txBody>
          <a:bodyPr>
            <a:normAutofit fontScale="70000" lnSpcReduction="20000"/>
          </a:bodyPr>
          <a:lstStyle/>
          <a:p>
            <a:r>
              <a:rPr lang="en-IE" dirty="0" smtClean="0"/>
              <a:t>To promote and enhance the profile and status of the profession </a:t>
            </a:r>
          </a:p>
          <a:p>
            <a:r>
              <a:rPr lang="en-IE" dirty="0" smtClean="0"/>
              <a:t>To represent the interests of the profession </a:t>
            </a:r>
          </a:p>
          <a:p>
            <a:r>
              <a:rPr lang="en-IE" dirty="0" smtClean="0"/>
              <a:t>To safeguard training and qualification requirements of profession </a:t>
            </a:r>
          </a:p>
          <a:p>
            <a:r>
              <a:rPr lang="en-IE" dirty="0" smtClean="0"/>
              <a:t> Code of ethics ( ongoing review)</a:t>
            </a:r>
          </a:p>
          <a:p>
            <a:r>
              <a:rPr lang="en-IE" dirty="0" smtClean="0"/>
              <a:t>Cooperation  with Universities &amp; international Organisation's EU ,FAO, ICA , WAA ,IAAS,  FFA, etc  </a:t>
            </a:r>
          </a:p>
          <a:p>
            <a:r>
              <a:rPr lang="en-IE" dirty="0" smtClean="0"/>
              <a:t>Website </a:t>
            </a:r>
          </a:p>
          <a:p>
            <a:r>
              <a:rPr lang="en-IE" dirty="0" smtClean="0"/>
              <a:t>EU Transparency Register </a:t>
            </a:r>
          </a:p>
          <a:p>
            <a:pPr>
              <a:buNone/>
            </a:pPr>
            <a:r>
              <a:rPr lang="en-IE" dirty="0" smtClean="0"/>
              <a:t/>
            </a:r>
            <a:br>
              <a:rPr lang="en-IE" dirty="0" smtClean="0"/>
            </a:b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7620000" cy="1447800"/>
          </a:xfrm>
        </p:spPr>
        <p:txBody>
          <a:bodyPr>
            <a:normAutofit fontScale="90000"/>
          </a:bodyPr>
          <a:lstStyle/>
          <a:p>
            <a:r>
              <a:rPr lang="en-IE" sz="3600" i="1" dirty="0" smtClean="0"/>
              <a:t>B)  Direct benefits for both individual members and member Associations </a:t>
            </a:r>
            <a:r>
              <a:rPr lang="en-IE" i="1" dirty="0" smtClean="0"/>
              <a:t/>
            </a:r>
            <a:br>
              <a:rPr lang="en-IE" i="1" dirty="0" smtClean="0"/>
            </a:br>
            <a:endParaRPr lang="en-IE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25963"/>
          </a:xfrm>
        </p:spPr>
        <p:txBody>
          <a:bodyPr>
            <a:normAutofit/>
          </a:bodyPr>
          <a:lstStyle/>
          <a:p>
            <a:r>
              <a:rPr lang="en-IE" sz="2800" dirty="0" smtClean="0"/>
              <a:t>Networking </a:t>
            </a:r>
          </a:p>
          <a:p>
            <a:r>
              <a:rPr lang="en-IE" sz="2800" dirty="0" smtClean="0"/>
              <a:t>Education , CPD , </a:t>
            </a:r>
          </a:p>
          <a:p>
            <a:r>
              <a:rPr lang="en-IE" sz="2800" dirty="0" smtClean="0"/>
              <a:t>International  visits  </a:t>
            </a:r>
          </a:p>
          <a:p>
            <a:r>
              <a:rPr lang="en-IE" sz="2800" dirty="0" smtClean="0"/>
              <a:t>Job services &amp; opportunities </a:t>
            </a:r>
          </a:p>
          <a:p>
            <a:r>
              <a:rPr lang="en-IE" sz="2800" dirty="0" smtClean="0"/>
              <a:t>Trade and business opportunities </a:t>
            </a:r>
          </a:p>
          <a:p>
            <a:r>
              <a:rPr lang="en-IE" sz="2800" dirty="0" smtClean="0"/>
              <a:t>Mobility &amp; Registration </a:t>
            </a:r>
          </a:p>
          <a:p>
            <a:r>
              <a:rPr lang="en-IE" sz="2800" dirty="0" smtClean="0"/>
              <a:t>Website 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3200" b="1" dirty="0" smtClean="0"/>
              <a:t>An umbrella Organisation</a:t>
            </a:r>
            <a:endParaRPr lang="en-IE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1"/>
            <a:ext cx="8153400" cy="2209800"/>
          </a:xfrm>
        </p:spPr>
        <p:txBody>
          <a:bodyPr>
            <a:normAutofit lnSpcReduction="10000"/>
          </a:bodyPr>
          <a:lstStyle/>
          <a:p>
            <a:r>
              <a:rPr lang="en-IE" sz="2000" dirty="0" smtClean="0"/>
              <a:t>A network and a facilitator</a:t>
            </a:r>
          </a:p>
          <a:p>
            <a:r>
              <a:rPr lang="en-IE" sz="2000" dirty="0" smtClean="0"/>
              <a:t>“You  can bring the horse to water but you cannot make him drink” </a:t>
            </a:r>
          </a:p>
          <a:p>
            <a:r>
              <a:rPr lang="en-IE" sz="2000" dirty="0" smtClean="0"/>
              <a:t>Up to Members and member Associations to use the network </a:t>
            </a:r>
          </a:p>
          <a:p>
            <a:r>
              <a:rPr lang="en-IE" sz="2000" dirty="0" smtClean="0"/>
              <a:t>Currently a lack of engagement and participation</a:t>
            </a:r>
          </a:p>
          <a:p>
            <a:r>
              <a:rPr lang="en-IE" sz="2000" dirty="0" smtClean="0"/>
              <a:t>A major disconnect exists </a:t>
            </a:r>
          </a:p>
          <a:p>
            <a:r>
              <a:rPr lang="en-IE" sz="2000" dirty="0" smtClean="0"/>
              <a:t>Opportunities not being availed of </a:t>
            </a:r>
            <a:endParaRPr lang="en-IE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3200" b="1" dirty="0" smtClean="0"/>
              <a:t>Reputational damage </a:t>
            </a:r>
            <a:endParaRPr lang="en-IE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514600"/>
          </a:xfrm>
        </p:spPr>
        <p:txBody>
          <a:bodyPr>
            <a:normAutofit fontScale="85000" lnSpcReduction="20000"/>
          </a:bodyPr>
          <a:lstStyle/>
          <a:p>
            <a:r>
              <a:rPr lang="en-IE" sz="2000" dirty="0" smtClean="0"/>
              <a:t>Seems to have received bad publicity and  acquired a doubtful reputation in the early part of its history which is difficult to undo. </a:t>
            </a:r>
          </a:p>
          <a:p>
            <a:r>
              <a:rPr lang="en-IE" sz="2000" dirty="0" smtClean="0"/>
              <a:t>Why ?</a:t>
            </a:r>
          </a:p>
          <a:p>
            <a:r>
              <a:rPr lang="en-IE" sz="2000" dirty="0" smtClean="0"/>
              <a:t>Move from CEPFAR ?</a:t>
            </a:r>
          </a:p>
          <a:p>
            <a:r>
              <a:rPr lang="en-IE" sz="2000" dirty="0" smtClean="0"/>
              <a:t>Mismanagement Attea project?</a:t>
            </a:r>
          </a:p>
          <a:p>
            <a:r>
              <a:rPr lang="en-IE" sz="2000" dirty="0" smtClean="0"/>
              <a:t>Resignation of 5 original members ?</a:t>
            </a:r>
          </a:p>
          <a:p>
            <a:r>
              <a:rPr lang="en-IE" sz="2000" dirty="0" smtClean="0"/>
              <a:t>Value for money, time involved, gains  or returns not worthwhile?</a:t>
            </a:r>
          </a:p>
          <a:p>
            <a:r>
              <a:rPr lang="en-IE" sz="2000" dirty="0" smtClean="0"/>
              <a:t>Concept questionable ? </a:t>
            </a:r>
          </a:p>
          <a:p>
            <a:r>
              <a:rPr lang="en-IE" sz="2000" dirty="0" smtClean="0"/>
              <a:t>Benefits not sufficient ?</a:t>
            </a:r>
          </a:p>
          <a:p>
            <a:endParaRPr lang="en-IE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3200" dirty="0" smtClean="0"/>
              <a:t>Level of Interest ??</a:t>
            </a:r>
            <a:endParaRPr lang="en-IE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sz="2000" dirty="0" smtClean="0"/>
              <a:t>Website – no information or material provided</a:t>
            </a:r>
          </a:p>
          <a:p>
            <a:r>
              <a:rPr lang="en-IE" sz="2000" dirty="0" smtClean="0"/>
              <a:t>Member survey  - failed to update </a:t>
            </a:r>
          </a:p>
          <a:p>
            <a:r>
              <a:rPr lang="en-IE" sz="2000" dirty="0" smtClean="0"/>
              <a:t>No feedback on possible new member countries re follow up requests </a:t>
            </a:r>
          </a:p>
          <a:p>
            <a:r>
              <a:rPr lang="en-IE" sz="2000" dirty="0" smtClean="0"/>
              <a:t>Difficult to organise events – often none or late response re participation</a:t>
            </a:r>
          </a:p>
          <a:p>
            <a:r>
              <a:rPr lang="en-IE" sz="2000" dirty="0" smtClean="0"/>
              <a:t>Request for comments or proposals- most often none provided</a:t>
            </a:r>
          </a:p>
          <a:p>
            <a:r>
              <a:rPr lang="en-IE" sz="2000" dirty="0" smtClean="0"/>
              <a:t>Questionnaire re CAP REFORM – Two associations responded</a:t>
            </a:r>
          </a:p>
          <a:p>
            <a:r>
              <a:rPr lang="en-IE" sz="2000" dirty="0" smtClean="0"/>
              <a:t>Newsletter discontinued </a:t>
            </a:r>
          </a:p>
          <a:p>
            <a:r>
              <a:rPr lang="en-IE" sz="2000" dirty="0" smtClean="0"/>
              <a:t>Use of alternate Board members as per Board decision not utilised leading to lack of representation   </a:t>
            </a:r>
            <a:endParaRPr lang="en-IE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b="1" dirty="0" smtClean="0"/>
              <a:t>‘GREEN LUNCHES’ 1960-1990</a:t>
            </a:r>
            <a:r>
              <a:rPr lang="en-IE" dirty="0" smtClean="0"/>
              <a:t/>
            </a:r>
            <a:br>
              <a:rPr lang="en-IE" dirty="0" smtClean="0"/>
            </a:b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IE" dirty="0" smtClean="0"/>
              <a:t>Networking of CEE Professional Agriculture staff</a:t>
            </a:r>
          </a:p>
          <a:p>
            <a:pPr>
              <a:buNone/>
            </a:pPr>
            <a:r>
              <a:rPr lang="en-IE" dirty="0" smtClean="0"/>
              <a:t>Lectures and .....Seminars</a:t>
            </a:r>
          </a:p>
          <a:p>
            <a:pPr>
              <a:buNone/>
            </a:pPr>
            <a:endParaRPr lang="en-IE" dirty="0" smtClean="0"/>
          </a:p>
          <a:p>
            <a:pPr>
              <a:buNone/>
            </a:pPr>
            <a:r>
              <a:rPr lang="en-IE" dirty="0" smtClean="0"/>
              <a:t>Note:</a:t>
            </a:r>
          </a:p>
          <a:p>
            <a:pPr>
              <a:buNone/>
            </a:pPr>
            <a:r>
              <a:rPr lang="en-IE" dirty="0" smtClean="0"/>
              <a:t> EEC members: original 6 ;</a:t>
            </a:r>
            <a:r>
              <a:rPr lang="en-IE" dirty="0" err="1" smtClean="0"/>
              <a:t>Fr;D;IT;NL;B;LUX</a:t>
            </a:r>
            <a:endParaRPr lang="en-IE" dirty="0" smtClean="0"/>
          </a:p>
          <a:p>
            <a:pPr>
              <a:buNone/>
            </a:pPr>
            <a:r>
              <a:rPr lang="en-IE" dirty="0" smtClean="0"/>
              <a:t>1973 DK;IRL,UK; </a:t>
            </a:r>
          </a:p>
          <a:p>
            <a:pPr>
              <a:buNone/>
            </a:pPr>
            <a:r>
              <a:rPr lang="en-IE" dirty="0" smtClean="0"/>
              <a:t>1981 Greece; </a:t>
            </a:r>
          </a:p>
          <a:p>
            <a:pPr>
              <a:buNone/>
            </a:pPr>
            <a:r>
              <a:rPr lang="en-IE" dirty="0" smtClean="0"/>
              <a:t>1986 Spain &amp;Portugal</a:t>
            </a:r>
          </a:p>
          <a:p>
            <a:pPr>
              <a:buNone/>
            </a:pPr>
            <a:r>
              <a:rPr lang="en-IE" dirty="0" smtClean="0"/>
              <a:t>Policy sufficient food – fair income for Farmers</a:t>
            </a:r>
          </a:p>
          <a:p>
            <a:pPr>
              <a:buNone/>
            </a:pPr>
            <a:r>
              <a:rPr lang="en-IE" dirty="0" smtClean="0"/>
              <a:t>Market support/surpluses</a:t>
            </a:r>
          </a:p>
          <a:p>
            <a:pPr>
              <a:buNone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Evaluation 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IE" dirty="0" smtClean="0"/>
              <a:t>The focus of an evaluation should be based on </a:t>
            </a:r>
          </a:p>
          <a:p>
            <a:r>
              <a:rPr lang="en-IE" dirty="0" smtClean="0"/>
              <a:t>Relevance,</a:t>
            </a:r>
          </a:p>
          <a:p>
            <a:r>
              <a:rPr lang="en-IE" dirty="0" smtClean="0"/>
              <a:t>Effectiveness </a:t>
            </a:r>
          </a:p>
          <a:p>
            <a:r>
              <a:rPr lang="en-IE" dirty="0" smtClean="0"/>
              <a:t>Efficiency </a:t>
            </a:r>
          </a:p>
          <a:p>
            <a:r>
              <a:rPr lang="en-IE" dirty="0" smtClean="0"/>
              <a:t>Utility</a:t>
            </a:r>
          </a:p>
          <a:p>
            <a:r>
              <a:rPr lang="en-IE" dirty="0" smtClean="0"/>
              <a:t>Sustainability </a:t>
            </a:r>
          </a:p>
          <a:p>
            <a:r>
              <a:rPr lang="en-IE" dirty="0" smtClean="0"/>
              <a:t>outputs, outcomes and impacts  - Qualitative and quantitative measurements established </a:t>
            </a:r>
          </a:p>
          <a:p>
            <a:pPr>
              <a:buNone/>
            </a:pPr>
            <a:r>
              <a:rPr lang="en-IE" dirty="0" smtClean="0"/>
              <a:t/>
            </a:r>
            <a:br>
              <a:rPr lang="en-IE" dirty="0" smtClean="0"/>
            </a:b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E" dirty="0" smtClean="0"/>
              <a:t>Elements which need consideration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IE" dirty="0" smtClean="0"/>
              <a:t>What might we do in future, what we are currently doing , what we have done in the past,  all need to be evaluated. Elements which need to be reviewed  include :-</a:t>
            </a:r>
          </a:p>
          <a:p>
            <a:r>
              <a:rPr lang="en-IE" dirty="0" smtClean="0"/>
              <a:t>Statutes</a:t>
            </a:r>
          </a:p>
          <a:p>
            <a:r>
              <a:rPr lang="en-IE" dirty="0" smtClean="0"/>
              <a:t>Mission </a:t>
            </a:r>
          </a:p>
          <a:p>
            <a:r>
              <a:rPr lang="en-IE" dirty="0" smtClean="0"/>
              <a:t>Strategies</a:t>
            </a:r>
          </a:p>
          <a:p>
            <a:r>
              <a:rPr lang="en-IE" dirty="0" smtClean="0"/>
              <a:t>Policies </a:t>
            </a:r>
          </a:p>
          <a:p>
            <a:r>
              <a:rPr lang="en-IE" dirty="0" smtClean="0"/>
              <a:t>Actions &amp; activities </a:t>
            </a:r>
          </a:p>
          <a:p>
            <a:r>
              <a:rPr lang="en-IE" dirty="0" smtClean="0"/>
              <a:t>Programmes</a:t>
            </a:r>
          </a:p>
          <a:p>
            <a:r>
              <a:rPr lang="en-IE" dirty="0" smtClean="0"/>
              <a:t>Membership </a:t>
            </a:r>
          </a:p>
          <a:p>
            <a:r>
              <a:rPr lang="en-IE" dirty="0" smtClean="0"/>
              <a:t>Participation </a:t>
            </a:r>
          </a:p>
          <a:p>
            <a:r>
              <a:rPr lang="en-IE" dirty="0" smtClean="0"/>
              <a:t>Governance &amp; organisation &amp; structure </a:t>
            </a:r>
          </a:p>
          <a:p>
            <a:r>
              <a:rPr lang="en-IE" dirty="0" smtClean="0"/>
              <a:t>Finance , funding &amp; </a:t>
            </a:r>
            <a:r>
              <a:rPr lang="en-IE" dirty="0" err="1" smtClean="0"/>
              <a:t>costings</a:t>
            </a:r>
            <a:r>
              <a:rPr lang="en-IE" dirty="0" smtClean="0"/>
              <a:t>  ( income &amp; expenditure) </a:t>
            </a:r>
          </a:p>
          <a:p>
            <a:pPr>
              <a:buNone/>
            </a:pPr>
            <a:r>
              <a:rPr lang="en-IE" dirty="0" smtClean="0"/>
              <a:t/>
            </a:r>
            <a:br>
              <a:rPr lang="en-IE" dirty="0" smtClean="0"/>
            </a:b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81000"/>
            <a:ext cx="8534400" cy="1600200"/>
          </a:xfrm>
        </p:spPr>
        <p:txBody>
          <a:bodyPr>
            <a:noAutofit/>
          </a:bodyPr>
          <a:lstStyle/>
          <a:p>
            <a:r>
              <a:rPr lang="en-GB" sz="2400" b="1" cap="small" dirty="0" smtClean="0"/>
              <a:t>European Committee of agronomist associations</a:t>
            </a:r>
            <a:r>
              <a:rPr lang="en-IE" sz="2400" b="1" dirty="0" smtClean="0"/>
              <a:t> </a:t>
            </a:r>
            <a:br>
              <a:rPr lang="en-IE" sz="2400" b="1" dirty="0" smtClean="0"/>
            </a:br>
            <a:r>
              <a:rPr lang="fr-FR" sz="2400" b="1" cap="small" dirty="0" smtClean="0"/>
              <a:t> </a:t>
            </a:r>
            <a:br>
              <a:rPr lang="fr-FR" sz="2400" b="1" cap="small" dirty="0" smtClean="0"/>
            </a:br>
            <a:r>
              <a:rPr lang="fr-FR" sz="2400" b="1" cap="small" dirty="0" smtClean="0"/>
              <a:t>Comite européen de Ingénieurs agronomes de la CEE</a:t>
            </a:r>
            <a:br>
              <a:rPr lang="fr-FR" sz="2400" b="1" cap="small" dirty="0" smtClean="0"/>
            </a:br>
            <a:r>
              <a:rPr lang="en-IE" sz="2400" b="1" dirty="0" smtClean="0"/>
              <a:t> </a:t>
            </a:r>
            <a:br>
              <a:rPr lang="en-IE" sz="2400" b="1" dirty="0" smtClean="0"/>
            </a:br>
            <a:r>
              <a:rPr lang="en-IE" sz="2400" b="1" dirty="0" smtClean="0"/>
              <a:t>1987 – 1996 </a:t>
            </a:r>
            <a:endParaRPr lang="en-IE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332037"/>
            <a:ext cx="8229600" cy="3535363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IE" sz="2000" dirty="0" smtClean="0"/>
              <a:t>An organisation of professional Associations fostered by CEPFAR</a:t>
            </a:r>
          </a:p>
          <a:p>
            <a:pPr>
              <a:lnSpc>
                <a:spcPct val="150000"/>
              </a:lnSpc>
            </a:pPr>
            <a:r>
              <a:rPr lang="en-IE" sz="2000" dirty="0" smtClean="0"/>
              <a:t>Objective – support Agricultural Professionals</a:t>
            </a:r>
          </a:p>
          <a:p>
            <a:pPr lvl="1">
              <a:lnSpc>
                <a:spcPct val="150000"/>
              </a:lnSpc>
            </a:pPr>
            <a:r>
              <a:rPr lang="en-IE" sz="2000" dirty="0" smtClean="0"/>
              <a:t>Hosted Conference 1991 &amp; 1993, Brussels</a:t>
            </a:r>
          </a:p>
          <a:p>
            <a:pPr lvl="1">
              <a:lnSpc>
                <a:spcPct val="150000"/>
              </a:lnSpc>
            </a:pPr>
            <a:r>
              <a:rPr lang="en-IE" sz="2000" dirty="0" smtClean="0"/>
              <a:t>Charter for European Agronomist 1994</a:t>
            </a:r>
          </a:p>
          <a:p>
            <a:pPr lvl="1">
              <a:lnSpc>
                <a:spcPct val="150000"/>
              </a:lnSpc>
            </a:pPr>
            <a:r>
              <a:rPr lang="en-IE" sz="2000" dirty="0" smtClean="0"/>
              <a:t>Fees €2000 - € 4000</a:t>
            </a:r>
          </a:p>
          <a:p>
            <a:pPr lvl="1">
              <a:lnSpc>
                <a:spcPct val="150000"/>
              </a:lnSpc>
            </a:pPr>
            <a:r>
              <a:rPr lang="en-IE" sz="2000" dirty="0" smtClean="0"/>
              <a:t>Representing 15 Associations from 11 countries</a:t>
            </a:r>
          </a:p>
          <a:p>
            <a:pPr lvl="1">
              <a:lnSpc>
                <a:spcPct val="150000"/>
              </a:lnSpc>
            </a:pPr>
            <a:r>
              <a:rPr lang="en-IE" sz="2000" dirty="0" smtClean="0"/>
              <a:t>Secretariat Anton </a:t>
            </a:r>
            <a:r>
              <a:rPr lang="en-IE" sz="2000" dirty="0" err="1" smtClean="0"/>
              <a:t>Hardt</a:t>
            </a:r>
            <a:r>
              <a:rPr lang="en-IE" sz="2000" dirty="0" smtClean="0"/>
              <a:t> – Rue de la Science 25</a:t>
            </a:r>
          </a:p>
          <a:p>
            <a:pPr lvl="1">
              <a:lnSpc>
                <a:spcPct val="150000"/>
              </a:lnSpc>
            </a:pPr>
            <a:endParaRPr lang="en-IE" sz="2000" dirty="0" smtClean="0"/>
          </a:p>
          <a:p>
            <a:pPr lvl="1"/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Cedia 1996 to present ( 2018)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Established in Copenhagen 13</a:t>
            </a:r>
            <a:r>
              <a:rPr lang="en-IE" baseline="30000" dirty="0" smtClean="0"/>
              <a:t>th</a:t>
            </a:r>
            <a:r>
              <a:rPr lang="en-IE" dirty="0" smtClean="0"/>
              <a:t> Oct 1996</a:t>
            </a:r>
          </a:p>
          <a:p>
            <a:r>
              <a:rPr lang="en-IE" dirty="0" smtClean="0"/>
              <a:t>Non Profit making Association</a:t>
            </a:r>
          </a:p>
          <a:p>
            <a:r>
              <a:rPr lang="en-IE" dirty="0" smtClean="0"/>
              <a:t>Statutes registered in Belgium </a:t>
            </a:r>
          </a:p>
          <a:p>
            <a:r>
              <a:rPr lang="en-IE" dirty="0" smtClean="0"/>
              <a:t>Represented Associations from 10 Countries</a:t>
            </a:r>
          </a:p>
          <a:p>
            <a:r>
              <a:rPr lang="en-IE" dirty="0" smtClean="0"/>
              <a:t>Fees up to €2000</a:t>
            </a:r>
          </a:p>
          <a:p>
            <a:r>
              <a:rPr lang="en-IE" dirty="0" smtClean="0"/>
              <a:t>Eligible for membership – 8 Semesters of Academic Studies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398715" y="3244334"/>
            <a:ext cx="346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cap="small" dirty="0" err="1" smtClean="0"/>
              <a:t>ia</a:t>
            </a:r>
            <a:endParaRPr lang="en-IE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dirty="0" smtClean="0"/>
              <a:t>CEDIA CONFERENCES</a:t>
            </a:r>
            <a:endParaRPr lang="en-IE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>
              <a:buFont typeface="+mj-lt"/>
              <a:buAutoNum type="arabicPeriod"/>
            </a:pPr>
            <a:r>
              <a:rPr lang="en-IE" sz="1800" dirty="0" smtClean="0"/>
              <a:t>1991 – Oct 15/16</a:t>
            </a:r>
            <a:r>
              <a:rPr lang="en-IE" sz="1800" baseline="30000" dirty="0" smtClean="0"/>
              <a:t>th</a:t>
            </a:r>
            <a:r>
              <a:rPr lang="en-IE" sz="1800" dirty="0" smtClean="0"/>
              <a:t> Brussels – </a:t>
            </a:r>
            <a:r>
              <a:rPr lang="en-IE" sz="1800" i="1" dirty="0" smtClean="0"/>
              <a:t>Theme: Environment and Agriculture: Lasting solutions</a:t>
            </a:r>
          </a:p>
          <a:p>
            <a:pPr>
              <a:buFont typeface="+mj-lt"/>
              <a:buAutoNum type="arabicPeriod"/>
            </a:pPr>
            <a:r>
              <a:rPr lang="en-IE" sz="1800" dirty="0" smtClean="0"/>
              <a:t>1993 – June 7/8</a:t>
            </a:r>
            <a:r>
              <a:rPr lang="en-IE" sz="1800" baseline="30000" dirty="0" smtClean="0"/>
              <a:t>th</a:t>
            </a:r>
            <a:r>
              <a:rPr lang="en-IE" sz="1800" dirty="0" smtClean="0"/>
              <a:t> Brussels- Theme: </a:t>
            </a:r>
            <a:r>
              <a:rPr lang="en-IE" sz="1800" i="1" dirty="0" smtClean="0"/>
              <a:t>CAP Reform : Adapting agriculture training to new job market conditions</a:t>
            </a:r>
          </a:p>
          <a:p>
            <a:pPr>
              <a:buFont typeface="+mj-lt"/>
              <a:buAutoNum type="arabicPeriod"/>
            </a:pPr>
            <a:r>
              <a:rPr lang="en-IE" sz="1800" dirty="0" smtClean="0"/>
              <a:t>1996 – Oct 13/15</a:t>
            </a:r>
            <a:r>
              <a:rPr lang="en-IE" sz="1800" baseline="30000" dirty="0" smtClean="0"/>
              <a:t>th</a:t>
            </a:r>
            <a:r>
              <a:rPr lang="en-IE" sz="1800" dirty="0" smtClean="0"/>
              <a:t> Copenhagen </a:t>
            </a:r>
            <a:r>
              <a:rPr lang="en-IE" sz="1800" i="1" dirty="0" smtClean="0"/>
              <a:t>– Theme: A world market for Agronomists ...</a:t>
            </a:r>
          </a:p>
          <a:p>
            <a:pPr>
              <a:buFont typeface="+mj-lt"/>
              <a:buAutoNum type="arabicPeriod"/>
            </a:pPr>
            <a:r>
              <a:rPr lang="en-IE" sz="1800" dirty="0" smtClean="0"/>
              <a:t>1997 – June 28/30</a:t>
            </a:r>
            <a:r>
              <a:rPr lang="en-IE" sz="1800" baseline="30000" dirty="0" smtClean="0"/>
              <a:t>th</a:t>
            </a:r>
            <a:r>
              <a:rPr lang="en-IE" sz="1800" dirty="0" smtClean="0"/>
              <a:t> Lausanne </a:t>
            </a:r>
            <a:r>
              <a:rPr lang="en-IE" sz="1800" i="1" dirty="0" smtClean="0"/>
              <a:t>– Theme: Agriculture respecting the environment...</a:t>
            </a:r>
          </a:p>
          <a:p>
            <a:pPr>
              <a:buFont typeface="+mj-lt"/>
              <a:buAutoNum type="arabicPeriod"/>
            </a:pPr>
            <a:r>
              <a:rPr lang="en-IE" sz="1800" dirty="0" smtClean="0"/>
              <a:t>1999 – June 25/27</a:t>
            </a:r>
            <a:r>
              <a:rPr lang="en-IE" sz="1800" baseline="30000" dirty="0" smtClean="0"/>
              <a:t>th</a:t>
            </a:r>
            <a:r>
              <a:rPr lang="en-IE" sz="1800" dirty="0" smtClean="0"/>
              <a:t> Paris- </a:t>
            </a:r>
            <a:r>
              <a:rPr lang="en-IE" sz="1800" i="1" dirty="0" smtClean="0"/>
              <a:t>Theme: Contribution of Agriculturists to sustainable development...</a:t>
            </a:r>
          </a:p>
          <a:p>
            <a:pPr>
              <a:buFont typeface="+mj-lt"/>
              <a:buAutoNum type="arabicPeriod"/>
            </a:pPr>
            <a:endParaRPr lang="en-IE" sz="1800" dirty="0" smtClean="0"/>
          </a:p>
          <a:p>
            <a:pPr>
              <a:buNone/>
            </a:pPr>
            <a:endParaRPr lang="en-IE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IE" sz="1600" dirty="0" smtClean="0"/>
              <a:t>6</a:t>
            </a:r>
            <a:r>
              <a:rPr lang="en-IE" sz="1700" dirty="0" smtClean="0"/>
              <a:t>. 2000 – June 24/26th Lisbon – </a:t>
            </a:r>
            <a:r>
              <a:rPr lang="en-IE" sz="1700" i="1" dirty="0" smtClean="0"/>
              <a:t>Theme: the use of GMO’s in Agriculture</a:t>
            </a:r>
          </a:p>
          <a:p>
            <a:pPr>
              <a:buNone/>
            </a:pPr>
            <a:r>
              <a:rPr lang="en-IE" sz="1700" dirty="0" smtClean="0"/>
              <a:t>7. 2001 – 22/23 June BONN – </a:t>
            </a:r>
            <a:r>
              <a:rPr lang="en-IE" sz="1700" i="1" dirty="0" smtClean="0"/>
              <a:t>Theme: The Agronomist responsibility for food safety and landscape management </a:t>
            </a:r>
          </a:p>
          <a:p>
            <a:pPr>
              <a:buNone/>
            </a:pPr>
            <a:r>
              <a:rPr lang="en-IE" sz="1700" dirty="0" smtClean="0"/>
              <a:t>8. 2002 – 1/2</a:t>
            </a:r>
            <a:r>
              <a:rPr lang="en-IE" sz="1700" baseline="30000" dirty="0" smtClean="0"/>
              <a:t>nd</a:t>
            </a:r>
            <a:r>
              <a:rPr lang="en-IE" sz="1700" dirty="0" smtClean="0"/>
              <a:t> March Brussels – </a:t>
            </a:r>
            <a:r>
              <a:rPr lang="en-IE" sz="1700" i="1" dirty="0" smtClean="0"/>
              <a:t>Theme: The Bologna process</a:t>
            </a:r>
          </a:p>
          <a:p>
            <a:pPr>
              <a:buNone/>
            </a:pPr>
            <a:r>
              <a:rPr lang="en-IE" sz="1700" dirty="0" smtClean="0"/>
              <a:t>9. 2009 – 10/12</a:t>
            </a:r>
            <a:r>
              <a:rPr lang="en-IE" sz="1700" baseline="30000" dirty="0" smtClean="0"/>
              <a:t>th</a:t>
            </a:r>
            <a:r>
              <a:rPr lang="en-IE" sz="1700" dirty="0" smtClean="0"/>
              <a:t> June Leuven – </a:t>
            </a:r>
            <a:r>
              <a:rPr lang="en-IE" sz="1700" i="1" dirty="0" smtClean="0"/>
              <a:t>Theme: Professionals education , trade industry and services linkages</a:t>
            </a:r>
          </a:p>
          <a:p>
            <a:pPr>
              <a:buNone/>
            </a:pPr>
            <a:r>
              <a:rPr lang="en-IE" sz="1700" dirty="0" smtClean="0"/>
              <a:t>10. 2010 10/11</a:t>
            </a:r>
            <a:r>
              <a:rPr lang="en-IE" sz="1700" baseline="30000" dirty="0" smtClean="0"/>
              <a:t>th</a:t>
            </a:r>
            <a:r>
              <a:rPr lang="en-IE" sz="1700" dirty="0" smtClean="0"/>
              <a:t> November Brussels – </a:t>
            </a:r>
            <a:r>
              <a:rPr lang="en-IE" sz="1700" i="1" dirty="0" smtClean="0"/>
              <a:t>Theme: The Central Role of the agronomist in rural development for expert advice.</a:t>
            </a:r>
          </a:p>
          <a:p>
            <a:pPr>
              <a:buNone/>
            </a:pPr>
            <a:r>
              <a:rPr lang="en-IE" sz="1700" dirty="0" smtClean="0"/>
              <a:t>11. 2017 5</a:t>
            </a:r>
            <a:r>
              <a:rPr lang="en-IE" sz="1700" baseline="30000" dirty="0" smtClean="0"/>
              <a:t>th</a:t>
            </a:r>
            <a:r>
              <a:rPr lang="en-IE" sz="1700" dirty="0" smtClean="0"/>
              <a:t> May Vienna – </a:t>
            </a:r>
            <a:r>
              <a:rPr lang="en-IE" sz="1700" i="1" dirty="0" smtClean="0"/>
              <a:t>Theme Defining Agronomist Professional Profiles and Agriculture and Life Science study programmes</a:t>
            </a:r>
          </a:p>
          <a:p>
            <a:pPr>
              <a:buNone/>
            </a:pPr>
            <a:endParaRPr lang="en-IE" sz="1800" i="1" dirty="0" smtClean="0"/>
          </a:p>
          <a:p>
            <a:pPr>
              <a:buNone/>
            </a:pPr>
            <a:endParaRPr lang="en-IE" sz="1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3200" b="1" dirty="0" smtClean="0"/>
              <a:t>World Congress of Agronomists</a:t>
            </a:r>
            <a:endParaRPr lang="en-IE" sz="3200" b="1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190999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IE" sz="2800" b="1" dirty="0" smtClean="0"/>
              <a:t>2008 Oct 26/1</a:t>
            </a:r>
            <a:r>
              <a:rPr lang="en-IE" sz="2800" b="1" baseline="30000" dirty="0" smtClean="0"/>
              <a:t>st</a:t>
            </a:r>
            <a:r>
              <a:rPr lang="en-IE" sz="2800" b="1" dirty="0" smtClean="0"/>
              <a:t> Nov</a:t>
            </a:r>
            <a:r>
              <a:rPr lang="en-IE" sz="2800" dirty="0" smtClean="0"/>
              <a:t> Madrid, Spain </a:t>
            </a:r>
            <a:r>
              <a:rPr lang="en-IE" sz="2800" i="1" dirty="0" smtClean="0"/>
              <a:t>(IV World congress)</a:t>
            </a:r>
          </a:p>
          <a:p>
            <a:pPr marL="514350" indent="-514350">
              <a:buFont typeface="+mj-lt"/>
              <a:buAutoNum type="arabicPeriod"/>
            </a:pPr>
            <a:r>
              <a:rPr lang="en-IE" sz="2800" b="1" dirty="0" smtClean="0"/>
              <a:t>2012 Sept 17/21</a:t>
            </a:r>
            <a:r>
              <a:rPr lang="en-IE" sz="2800" b="1" baseline="30000" dirty="0" smtClean="0"/>
              <a:t>st</a:t>
            </a:r>
            <a:r>
              <a:rPr lang="en-IE" sz="2800" b="1" dirty="0" smtClean="0"/>
              <a:t> </a:t>
            </a:r>
            <a:r>
              <a:rPr lang="en-IE" sz="2800" dirty="0" smtClean="0"/>
              <a:t>Quebec City, Canada </a:t>
            </a:r>
            <a:r>
              <a:rPr lang="en-IE" sz="2800" i="1" dirty="0" smtClean="0"/>
              <a:t>(V World congress)</a:t>
            </a:r>
            <a:endParaRPr lang="en-IE" sz="2800" dirty="0" smtClean="0"/>
          </a:p>
          <a:p>
            <a:pPr marL="514350" indent="-514350">
              <a:buFont typeface="+mj-lt"/>
              <a:buAutoNum type="arabicPeriod"/>
            </a:pPr>
            <a:r>
              <a:rPr lang="en-IE" sz="2800" b="1" dirty="0" smtClean="0"/>
              <a:t>2015 Sept 18</a:t>
            </a:r>
            <a:r>
              <a:rPr lang="en-IE" sz="2800" b="1" baseline="30000" dirty="0" smtClean="0"/>
              <a:t>th</a:t>
            </a:r>
            <a:r>
              <a:rPr lang="en-IE" sz="2800" b="1" dirty="0" smtClean="0"/>
              <a:t> </a:t>
            </a:r>
            <a:r>
              <a:rPr lang="en-IE" sz="2800" dirty="0" smtClean="0"/>
              <a:t>Milan, Italy </a:t>
            </a:r>
            <a:r>
              <a:rPr lang="en-IE" sz="2800" i="1" dirty="0" smtClean="0"/>
              <a:t>(VI World congress)</a:t>
            </a:r>
          </a:p>
          <a:p>
            <a:pPr marL="514350" indent="-514350">
              <a:buFont typeface="+mj-lt"/>
              <a:buAutoNum type="arabicPeriod"/>
            </a:pPr>
            <a:r>
              <a:rPr lang="en-IE" sz="2800" i="1" dirty="0" smtClean="0"/>
              <a:t>2019 July Argentina (VII World Congress)</a:t>
            </a:r>
          </a:p>
          <a:p>
            <a:pPr marL="514350" indent="-514350">
              <a:buNone/>
            </a:pPr>
            <a:endParaRPr lang="en-IE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E" sz="3200" dirty="0" smtClean="0"/>
              <a:t>ICA Association for European Live Sciences Universities</a:t>
            </a:r>
            <a:endParaRPr lang="en-IE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sz="2000" dirty="0" smtClean="0"/>
              <a:t>Participated in the following:</a:t>
            </a:r>
          </a:p>
          <a:p>
            <a:pPr lvl="1"/>
            <a:r>
              <a:rPr lang="en-IE" sz="2000" dirty="0" smtClean="0"/>
              <a:t>2006 Prague</a:t>
            </a:r>
          </a:p>
          <a:p>
            <a:pPr lvl="1"/>
            <a:r>
              <a:rPr lang="en-IE" sz="2000" dirty="0" smtClean="0"/>
              <a:t>2008 </a:t>
            </a:r>
            <a:r>
              <a:rPr lang="en-IE" sz="2000" dirty="0" err="1" smtClean="0"/>
              <a:t>Lleida</a:t>
            </a:r>
            <a:r>
              <a:rPr lang="en-IE" sz="2000" dirty="0" smtClean="0"/>
              <a:t> Spain</a:t>
            </a:r>
          </a:p>
          <a:p>
            <a:pPr lvl="1"/>
            <a:r>
              <a:rPr lang="en-IE" sz="2000" dirty="0" smtClean="0"/>
              <a:t>2009 Leuven </a:t>
            </a:r>
          </a:p>
          <a:p>
            <a:pPr lvl="1"/>
            <a:r>
              <a:rPr lang="en-IE" sz="2000" dirty="0" smtClean="0"/>
              <a:t>2010 Zagreb</a:t>
            </a:r>
          </a:p>
          <a:p>
            <a:pPr lvl="1"/>
            <a:r>
              <a:rPr lang="en-IE" sz="2000" dirty="0" smtClean="0"/>
              <a:t>2011 Beauvais</a:t>
            </a:r>
          </a:p>
          <a:p>
            <a:pPr lvl="1"/>
            <a:r>
              <a:rPr lang="en-IE" sz="2000" dirty="0" smtClean="0"/>
              <a:t>2012 UK &amp; Canada</a:t>
            </a:r>
          </a:p>
          <a:p>
            <a:pPr lvl="1"/>
            <a:r>
              <a:rPr lang="en-IE" sz="2000" dirty="0" smtClean="0"/>
              <a:t>2014 Gent</a:t>
            </a:r>
          </a:p>
          <a:p>
            <a:pPr lvl="1"/>
            <a:r>
              <a:rPr lang="en-IE" sz="2000" dirty="0" smtClean="0"/>
              <a:t>2015 Zaragoza</a:t>
            </a:r>
          </a:p>
          <a:p>
            <a:pPr lvl="1"/>
            <a:r>
              <a:rPr lang="en-IE" sz="2000" dirty="0" smtClean="0"/>
              <a:t>2016 Gent and Valladolid</a:t>
            </a:r>
          </a:p>
          <a:p>
            <a:pPr lvl="1"/>
            <a:r>
              <a:rPr lang="en-IE" sz="2000" dirty="0" smtClean="0"/>
              <a:t>2017 Vienna and Valladolid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b="1" dirty="0" smtClean="0"/>
              <a:t>CEDIA 1996 – Present 2018</a:t>
            </a:r>
            <a:endParaRPr lang="en-IE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IE" sz="2800" dirty="0" smtClean="0"/>
              <a:t>Established in Copenhagen 13</a:t>
            </a:r>
            <a:r>
              <a:rPr lang="en-IE" sz="2800" baseline="30000" dirty="0" smtClean="0"/>
              <a:t>th</a:t>
            </a:r>
            <a:r>
              <a:rPr lang="en-IE" sz="2800" dirty="0" smtClean="0"/>
              <a:t> October 1996</a:t>
            </a:r>
          </a:p>
          <a:p>
            <a:pPr>
              <a:lnSpc>
                <a:spcPct val="150000"/>
              </a:lnSpc>
            </a:pPr>
            <a:r>
              <a:rPr lang="en-IE" sz="2800" dirty="0" smtClean="0"/>
              <a:t>Formal Non Profit Making Association</a:t>
            </a:r>
          </a:p>
          <a:p>
            <a:pPr>
              <a:lnSpc>
                <a:spcPct val="150000"/>
              </a:lnSpc>
            </a:pPr>
            <a:r>
              <a:rPr lang="en-IE" sz="2800" dirty="0" smtClean="0"/>
              <a:t>Status Registered in Belgium</a:t>
            </a:r>
          </a:p>
          <a:p>
            <a:pPr>
              <a:lnSpc>
                <a:spcPct val="150000"/>
              </a:lnSpc>
            </a:pPr>
            <a:r>
              <a:rPr lang="en-IE" sz="2800" dirty="0" smtClean="0"/>
              <a:t>Representing Associations from 10 Countries</a:t>
            </a:r>
          </a:p>
          <a:p>
            <a:pPr>
              <a:lnSpc>
                <a:spcPct val="150000"/>
              </a:lnSpc>
            </a:pPr>
            <a:r>
              <a:rPr lang="en-IE" sz="2800" dirty="0" smtClean="0"/>
              <a:t>Fees up to €2000</a:t>
            </a:r>
          </a:p>
          <a:p>
            <a:pPr>
              <a:lnSpc>
                <a:spcPct val="150000"/>
              </a:lnSpc>
            </a:pPr>
            <a:r>
              <a:rPr lang="en-IE" sz="2800" dirty="0" smtClean="0"/>
              <a:t>Members – 8 Semesters of Academic Status</a:t>
            </a:r>
            <a:endParaRPr lang="en-IE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506</TotalTime>
  <Words>1573</Words>
  <Application>Microsoft Office PowerPoint</Application>
  <PresentationFormat>On-screen Show (4:3)</PresentationFormat>
  <Paragraphs>318</Paragraphs>
  <Slides>31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Outline History of CEDIA   </vt:lpstr>
      <vt:lpstr>Outline of Cedia History</vt:lpstr>
      <vt:lpstr>‘GREEN LUNCHES’ 1960-1990 </vt:lpstr>
      <vt:lpstr>European Committee of agronomist associations    Comite européen de Ingénieurs agronomes de la CEE   1987 – 1996 </vt:lpstr>
      <vt:lpstr>Cedia 1996 to present ( 2018)</vt:lpstr>
      <vt:lpstr>CEDIA CONFERENCES</vt:lpstr>
      <vt:lpstr>World Congress of Agronomists</vt:lpstr>
      <vt:lpstr>ICA Association for European Live Sciences Universities</vt:lpstr>
      <vt:lpstr>CEDIA 1996 – Present 2018</vt:lpstr>
      <vt:lpstr> Cedia Board Meetings and Associated Events 2001 to Date  </vt:lpstr>
      <vt:lpstr>Cedia Board Meetings and Associated Events 2001 to Date</vt:lpstr>
      <vt:lpstr>Cedia Board Meetings and Associated Events 2001 to Date</vt:lpstr>
      <vt:lpstr>Cedia Board Meetings and Associated Events 2001 to Date</vt:lpstr>
      <vt:lpstr>Cedia Board Meetings and Associated Events 2001 to Date</vt:lpstr>
      <vt:lpstr>Cedia Board Meetings and Associated Events 2001 to Date</vt:lpstr>
      <vt:lpstr>Summary  Report of Activities   Cedia activities 2010</vt:lpstr>
      <vt:lpstr>Cedia Activities 2011 </vt:lpstr>
      <vt:lpstr>Cedia Activities 2012 &amp; 2013  </vt:lpstr>
      <vt:lpstr>Cedia Activities 2014 </vt:lpstr>
      <vt:lpstr>Cedia Activities 2015 </vt:lpstr>
      <vt:lpstr>Cedia Activities 2016 </vt:lpstr>
      <vt:lpstr>Cedia Activities 2017</vt:lpstr>
      <vt:lpstr>Cedia Activities 2018 - todate</vt:lpstr>
      <vt:lpstr>Job services &amp; CPD meetings</vt:lpstr>
      <vt:lpstr>ASPECTS TO CEDIA  A) Public good aspects from the point of view of the Profession</vt:lpstr>
      <vt:lpstr>B)  Direct benefits for both individual members and member Associations  </vt:lpstr>
      <vt:lpstr>An umbrella Organisation</vt:lpstr>
      <vt:lpstr>Reputational damage </vt:lpstr>
      <vt:lpstr>Level of Interest ??</vt:lpstr>
      <vt:lpstr>Evaluation </vt:lpstr>
      <vt:lpstr>Elements which need consideration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 of Agricultural Markets Taskforce</dc:title>
  <dc:creator/>
  <cp:lastModifiedBy>Sean Gaule</cp:lastModifiedBy>
  <cp:revision>88</cp:revision>
  <dcterms:created xsi:type="dcterms:W3CDTF">2006-08-16T00:00:00Z</dcterms:created>
  <dcterms:modified xsi:type="dcterms:W3CDTF">2018-06-23T12:03:44Z</dcterms:modified>
</cp:coreProperties>
</file>