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64" r:id="rId2"/>
    <p:sldId id="268" r:id="rId3"/>
    <p:sldId id="271" r:id="rId4"/>
    <p:sldId id="269" r:id="rId5"/>
    <p:sldId id="272" r:id="rId6"/>
    <p:sldId id="270" r:id="rId7"/>
    <p:sldId id="273" r:id="rId8"/>
  </p:sldIdLst>
  <p:sldSz cx="9144000" cy="6858000" type="screen4x3"/>
  <p:notesSz cx="6858000" cy="9144000"/>
  <p:defaultText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32" d="100"/>
          <a:sy n="32" d="100"/>
        </p:scale>
        <p:origin x="-3112" y="-10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viewProps" Target="viewProps.xml"/><Relationship Id="rId12" Type="http://schemas.openxmlformats.org/officeDocument/2006/relationships/theme" Target="theme/theme1.xml"/><Relationship Id="rId13"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printerSettings" Target="printerSettings/printerSettings1.bin"/><Relationship Id="rId1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CH" smtClean="0"/>
              <a:t>Mastertitelformat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CH" smtClean="0"/>
              <a:t>Master-Untertitelformat bearbeiten</a:t>
            </a:r>
            <a:endParaRPr lang="de-DE"/>
          </a:p>
        </p:txBody>
      </p:sp>
      <p:sp>
        <p:nvSpPr>
          <p:cNvPr id="4" name="Datumsplatzhalter 3"/>
          <p:cNvSpPr>
            <a:spLocks noGrp="1"/>
          </p:cNvSpPr>
          <p:nvPr>
            <p:ph type="dt" sz="half" idx="10"/>
          </p:nvPr>
        </p:nvSpPr>
        <p:spPr/>
        <p:txBody>
          <a:bodyPr/>
          <a:lstStyle/>
          <a:p>
            <a:fld id="{16E6C32A-200D-7A4E-A4BE-6A86B60E0072}" type="datetimeFigureOut">
              <a:rPr lang="de-DE" smtClean="0"/>
              <a:t>11.05.17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3299971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Vertikaler Textplatzhalter 2"/>
          <p:cNvSpPr>
            <a:spLocks noGrp="1"/>
          </p:cNvSpPr>
          <p:nvPr>
            <p:ph type="body" orient="vert" idx="1"/>
          </p:nvPr>
        </p:nvSpPr>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16E6C32A-200D-7A4E-A4BE-6A86B60E0072}" type="datetimeFigureOut">
              <a:rPr lang="de-DE" smtClean="0"/>
              <a:t>11.05.17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20268201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CH" smtClean="0"/>
              <a:t>Mastertitelformat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16E6C32A-200D-7A4E-A4BE-6A86B60E0072}" type="datetimeFigureOut">
              <a:rPr lang="de-DE" smtClean="0"/>
              <a:t>11.05.17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1938229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Inhaltsplatzhalter 2"/>
          <p:cNvSpPr>
            <a:spLocks noGrp="1"/>
          </p:cNvSpPr>
          <p:nvPr>
            <p:ph idx="1"/>
          </p:nvPr>
        </p:nvSpPr>
        <p:spPr/>
        <p:txBody>
          <a:body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Datumsplatzhalter 3"/>
          <p:cNvSpPr>
            <a:spLocks noGrp="1"/>
          </p:cNvSpPr>
          <p:nvPr>
            <p:ph type="dt" sz="half" idx="10"/>
          </p:nvPr>
        </p:nvSpPr>
        <p:spPr/>
        <p:txBody>
          <a:bodyPr/>
          <a:lstStyle/>
          <a:p>
            <a:fld id="{16E6C32A-200D-7A4E-A4BE-6A86B60E0072}" type="datetimeFigureOut">
              <a:rPr lang="de-DE" smtClean="0"/>
              <a:t>11.05.17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2675515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CH" smtClean="0"/>
              <a:t>Mastertitelformat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CH" smtClean="0"/>
              <a:t>Mastertextformat bearbeiten</a:t>
            </a:r>
          </a:p>
        </p:txBody>
      </p:sp>
      <p:sp>
        <p:nvSpPr>
          <p:cNvPr id="4" name="Datumsplatzhalter 3"/>
          <p:cNvSpPr>
            <a:spLocks noGrp="1"/>
          </p:cNvSpPr>
          <p:nvPr>
            <p:ph type="dt" sz="half" idx="10"/>
          </p:nvPr>
        </p:nvSpPr>
        <p:spPr/>
        <p:txBody>
          <a:bodyPr/>
          <a:lstStyle/>
          <a:p>
            <a:fld id="{16E6C32A-200D-7A4E-A4BE-6A86B60E0072}" type="datetimeFigureOut">
              <a:rPr lang="de-DE" smtClean="0"/>
              <a:t>11.05.17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25274771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5" name="Datumsplatzhalter 4"/>
          <p:cNvSpPr>
            <a:spLocks noGrp="1"/>
          </p:cNvSpPr>
          <p:nvPr>
            <p:ph type="dt" sz="half" idx="10"/>
          </p:nvPr>
        </p:nvSpPr>
        <p:spPr/>
        <p:txBody>
          <a:bodyPr/>
          <a:lstStyle/>
          <a:p>
            <a:fld id="{16E6C32A-200D-7A4E-A4BE-6A86B60E0072}" type="datetimeFigureOut">
              <a:rPr lang="de-DE" smtClean="0"/>
              <a:t>11.05.17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3231177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CH" smtClean="0"/>
              <a:t>Mastertitelformat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CH" smtClean="0"/>
              <a:t>Mastertextformat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7" name="Datumsplatzhalter 6"/>
          <p:cNvSpPr>
            <a:spLocks noGrp="1"/>
          </p:cNvSpPr>
          <p:nvPr>
            <p:ph type="dt" sz="half" idx="10"/>
          </p:nvPr>
        </p:nvSpPr>
        <p:spPr/>
        <p:txBody>
          <a:bodyPr/>
          <a:lstStyle/>
          <a:p>
            <a:fld id="{16E6C32A-200D-7A4E-A4BE-6A86B60E0072}" type="datetimeFigureOut">
              <a:rPr lang="de-DE" smtClean="0"/>
              <a:t>11.05.17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11228475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smtClean="0"/>
              <a:t>Mastertitelformat bearbeiten</a:t>
            </a:r>
            <a:endParaRPr lang="de-DE"/>
          </a:p>
        </p:txBody>
      </p:sp>
      <p:sp>
        <p:nvSpPr>
          <p:cNvPr id="3" name="Datumsplatzhalter 2"/>
          <p:cNvSpPr>
            <a:spLocks noGrp="1"/>
          </p:cNvSpPr>
          <p:nvPr>
            <p:ph type="dt" sz="half" idx="10"/>
          </p:nvPr>
        </p:nvSpPr>
        <p:spPr/>
        <p:txBody>
          <a:bodyPr/>
          <a:lstStyle/>
          <a:p>
            <a:fld id="{16E6C32A-200D-7A4E-A4BE-6A86B60E0072}" type="datetimeFigureOut">
              <a:rPr lang="de-DE" smtClean="0"/>
              <a:t>11.05.17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17885804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6E6C32A-200D-7A4E-A4BE-6A86B60E0072}" type="datetimeFigureOut">
              <a:rPr lang="de-DE" smtClean="0"/>
              <a:t>11.05.17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24398498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CH" smtClean="0"/>
              <a:t>Mastertitelformat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CH" smtClean="0"/>
              <a:t>Mastertextformat bearbeiten</a:t>
            </a:r>
          </a:p>
          <a:p>
            <a:pPr lvl="1"/>
            <a:r>
              <a:rPr lang="de-CH" smtClean="0"/>
              <a:t>Zweite Ebene</a:t>
            </a:r>
          </a:p>
          <a:p>
            <a:pPr lvl="2"/>
            <a:r>
              <a:rPr lang="de-CH" smtClean="0"/>
              <a:t>Dritte Ebene</a:t>
            </a:r>
          </a:p>
          <a:p>
            <a:pPr lvl="3"/>
            <a:r>
              <a:rPr lang="de-CH" smtClean="0"/>
              <a:t>Vierte Ebene</a:t>
            </a:r>
          </a:p>
          <a:p>
            <a:pPr lvl="4"/>
            <a:r>
              <a:rPr lang="de-CH"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umsplatzhalter 4"/>
          <p:cNvSpPr>
            <a:spLocks noGrp="1"/>
          </p:cNvSpPr>
          <p:nvPr>
            <p:ph type="dt" sz="half" idx="10"/>
          </p:nvPr>
        </p:nvSpPr>
        <p:spPr/>
        <p:txBody>
          <a:bodyPr/>
          <a:lstStyle/>
          <a:p>
            <a:fld id="{16E6C32A-200D-7A4E-A4BE-6A86B60E0072}" type="datetimeFigureOut">
              <a:rPr lang="de-DE" smtClean="0"/>
              <a:t>11.05.17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22648104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CH" smtClean="0"/>
              <a:t>Mastertitelformat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CH" smtClean="0"/>
              <a:t>Mastertextformat bearbeiten</a:t>
            </a:r>
          </a:p>
        </p:txBody>
      </p:sp>
      <p:sp>
        <p:nvSpPr>
          <p:cNvPr id="5" name="Datumsplatzhalter 4"/>
          <p:cNvSpPr>
            <a:spLocks noGrp="1"/>
          </p:cNvSpPr>
          <p:nvPr>
            <p:ph type="dt" sz="half" idx="10"/>
          </p:nvPr>
        </p:nvSpPr>
        <p:spPr/>
        <p:txBody>
          <a:bodyPr/>
          <a:lstStyle/>
          <a:p>
            <a:fld id="{16E6C32A-200D-7A4E-A4BE-6A86B60E0072}" type="datetimeFigureOut">
              <a:rPr lang="de-DE" smtClean="0"/>
              <a:t>11.05.17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E5448EE4-9A30-4845-8958-0CC0509561B8}" type="slidenum">
              <a:rPr lang="de-DE" smtClean="0"/>
              <a:t>‹Nr.›</a:t>
            </a:fld>
            <a:endParaRPr lang="de-DE"/>
          </a:p>
        </p:txBody>
      </p:sp>
    </p:spTree>
    <p:extLst>
      <p:ext uri="{BB962C8B-B14F-4D97-AF65-F5344CB8AC3E}">
        <p14:creationId xmlns:p14="http://schemas.microsoft.com/office/powerpoint/2010/main" val="8397049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4"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1047293"/>
            <a:ext cx="8229600" cy="1143000"/>
          </a:xfrm>
          <a:prstGeom prst="rect">
            <a:avLst/>
          </a:prstGeom>
        </p:spPr>
        <p:txBody>
          <a:bodyPr vert="horz" lIns="91440" tIns="45720" rIns="91440" bIns="45720" rtlCol="0" anchor="ctr">
            <a:normAutofit/>
          </a:bodyPr>
          <a:lstStyle/>
          <a:p>
            <a:r>
              <a:rPr lang="de-CH" dirty="0" smtClean="0"/>
              <a:t>CEDIA-ICA Conference 2016</a:t>
            </a:r>
            <a:endParaRPr lang="de-DE" dirty="0"/>
          </a:p>
        </p:txBody>
      </p:sp>
      <p:sp>
        <p:nvSpPr>
          <p:cNvPr id="3" name="Textplatzhalter 2"/>
          <p:cNvSpPr>
            <a:spLocks noGrp="1"/>
          </p:cNvSpPr>
          <p:nvPr>
            <p:ph type="body" idx="1"/>
          </p:nvPr>
        </p:nvSpPr>
        <p:spPr>
          <a:xfrm>
            <a:off x="457200" y="2378353"/>
            <a:ext cx="8229600" cy="3747810"/>
          </a:xfrm>
          <a:prstGeom prst="rect">
            <a:avLst/>
          </a:prstGeom>
        </p:spPr>
        <p:txBody>
          <a:bodyPr vert="horz" lIns="91440" tIns="45720" rIns="91440" bIns="45720" rtlCol="0">
            <a:norm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endParaRPr lang="de-DE" dirty="0"/>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6C32A-200D-7A4E-A4BE-6A86B60E0072}" type="datetimeFigureOut">
              <a:rPr lang="de-DE" smtClean="0"/>
              <a:t>11.05.17</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dirty="0" err="1" smtClean="0"/>
              <a:t>Cedia</a:t>
            </a:r>
            <a:r>
              <a:rPr lang="de-DE" dirty="0" smtClean="0"/>
              <a:t> Spring Meeting 2016</a:t>
            </a:r>
            <a:endParaRPr lang="de-DE" dirty="0"/>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448EE4-9A30-4845-8958-0CC0509561B8}" type="slidenum">
              <a:rPr lang="de-DE" smtClean="0"/>
              <a:t>‹Nr.›</a:t>
            </a:fld>
            <a:endParaRPr lang="de-DE"/>
          </a:p>
        </p:txBody>
      </p:sp>
      <p:pic>
        <p:nvPicPr>
          <p:cNvPr id="7" name="Bild 6" descr="cedia.jpg"/>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108560" y="100307"/>
            <a:ext cx="1188755" cy="1095095"/>
          </a:xfrm>
          <a:prstGeom prst="rect">
            <a:avLst/>
          </a:prstGeom>
        </p:spPr>
      </p:pic>
      <p:pic>
        <p:nvPicPr>
          <p:cNvPr id="8" name="Bild 7" descr="Macintosh HD:Users:Michel:Desktop:logo-ica.jpg"/>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222600" y="159928"/>
            <a:ext cx="1583251" cy="860906"/>
          </a:xfrm>
          <a:prstGeom prst="rect">
            <a:avLst/>
          </a:prstGeom>
          <a:noFill/>
        </p:spPr>
      </p:pic>
    </p:spTree>
    <p:extLst>
      <p:ext uri="{BB962C8B-B14F-4D97-AF65-F5344CB8AC3E}">
        <p14:creationId xmlns:p14="http://schemas.microsoft.com/office/powerpoint/2010/main" val="4162807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baseline="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57200" y="2551418"/>
            <a:ext cx="8229600" cy="2266348"/>
          </a:xfrm>
        </p:spPr>
        <p:txBody>
          <a:bodyPr>
            <a:noAutofit/>
          </a:bodyPr>
          <a:lstStyle/>
          <a:p>
            <a:pPr marL="0" indent="0" algn="ctr">
              <a:buNone/>
            </a:pPr>
            <a:r>
              <a:rPr lang="en-US" sz="4000" dirty="0" smtClean="0">
                <a:solidFill>
                  <a:schemeClr val="accent2">
                    <a:lumMod val="75000"/>
                  </a:schemeClr>
                </a:solidFill>
              </a:rPr>
              <a:t>Defining </a:t>
            </a:r>
          </a:p>
          <a:p>
            <a:pPr marL="0" indent="0" algn="ctr">
              <a:buNone/>
            </a:pPr>
            <a:r>
              <a:rPr lang="en-US" sz="4000" dirty="0" smtClean="0">
                <a:solidFill>
                  <a:schemeClr val="accent2">
                    <a:lumMod val="75000"/>
                  </a:schemeClr>
                </a:solidFill>
              </a:rPr>
              <a:t>Agronomists Professional Profiles </a:t>
            </a:r>
          </a:p>
          <a:p>
            <a:pPr marL="0" indent="0" algn="ctr">
              <a:buNone/>
            </a:pPr>
            <a:r>
              <a:rPr lang="en-US" sz="4000" dirty="0" smtClean="0">
                <a:solidFill>
                  <a:schemeClr val="accent2">
                    <a:lumMod val="75000"/>
                  </a:schemeClr>
                </a:solidFill>
              </a:rPr>
              <a:t>and </a:t>
            </a:r>
          </a:p>
          <a:p>
            <a:pPr marL="0" indent="0" algn="ctr">
              <a:buNone/>
            </a:pPr>
            <a:r>
              <a:rPr lang="en-US" sz="4000" dirty="0" smtClean="0">
                <a:solidFill>
                  <a:schemeClr val="accent2">
                    <a:lumMod val="75000"/>
                  </a:schemeClr>
                </a:solidFill>
              </a:rPr>
              <a:t>Agricultural and Life Science </a:t>
            </a:r>
          </a:p>
          <a:p>
            <a:pPr marL="0" indent="0" algn="ctr">
              <a:buNone/>
            </a:pPr>
            <a:r>
              <a:rPr lang="en-US" sz="4000" dirty="0" smtClean="0">
                <a:solidFill>
                  <a:schemeClr val="accent2">
                    <a:lumMod val="75000"/>
                  </a:schemeClr>
                </a:solidFill>
              </a:rPr>
              <a:t>Study </a:t>
            </a:r>
            <a:r>
              <a:rPr lang="en-US" sz="4000" dirty="0" err="1" smtClean="0">
                <a:solidFill>
                  <a:schemeClr val="accent2">
                    <a:lumMod val="75000"/>
                  </a:schemeClr>
                </a:solidFill>
              </a:rPr>
              <a:t>Programmes</a:t>
            </a:r>
            <a:endParaRPr lang="en-US" sz="4000" dirty="0" smtClean="0">
              <a:solidFill>
                <a:schemeClr val="accent2">
                  <a:lumMod val="75000"/>
                </a:schemeClr>
              </a:solidFill>
            </a:endParaRPr>
          </a:p>
        </p:txBody>
      </p:sp>
      <p:sp>
        <p:nvSpPr>
          <p:cNvPr id="5" name="Titel 1"/>
          <p:cNvSpPr txBox="1">
            <a:spLocks/>
          </p:cNvSpPr>
          <p:nvPr/>
        </p:nvSpPr>
        <p:spPr>
          <a:xfrm>
            <a:off x="457200" y="1251656"/>
            <a:ext cx="7772400" cy="1092050"/>
          </a:xfrm>
          <a:prstGeom prst="rect">
            <a:avLst/>
          </a:prstGeom>
        </p:spPr>
        <p:txBody>
          <a:bodyPr vert="horz" lIns="91440" tIns="45720" rIns="91440" bIns="45720" rtlCol="0" anchor="ctr">
            <a:normAutofit fontScale="90000" lnSpcReduction="10000"/>
          </a:bodyPr>
          <a:lstStyle>
            <a:lvl1pPr algn="ctr" defTabSz="457200" rtl="0" eaLnBrk="1" latinLnBrk="0" hangingPunct="1">
              <a:spcBef>
                <a:spcPct val="0"/>
              </a:spcBef>
              <a:buNone/>
              <a:defRPr sz="4400" kern="1200" baseline="0">
                <a:solidFill>
                  <a:schemeClr val="tx1"/>
                </a:solidFill>
                <a:latin typeface="+mj-lt"/>
                <a:ea typeface="+mj-ea"/>
                <a:cs typeface="+mj-cs"/>
              </a:defRPr>
            </a:lvl1pPr>
          </a:lstStyle>
          <a:p>
            <a:r>
              <a:rPr lang="de-DE" dirty="0" smtClean="0"/>
              <a:t>CEDIA-ICA Conference 2017</a:t>
            </a:r>
            <a:endParaRPr lang="de-DE" sz="3100" dirty="0"/>
          </a:p>
          <a:p>
            <a:r>
              <a:rPr lang="de-DE" sz="3100" dirty="0" smtClean="0"/>
              <a:t>4/5 May 2017, BOKU Vienna, Austria</a:t>
            </a:r>
            <a:endParaRPr lang="de-DE" sz="3100" dirty="0"/>
          </a:p>
        </p:txBody>
      </p:sp>
    </p:spTree>
    <p:extLst>
      <p:ext uri="{BB962C8B-B14F-4D97-AF65-F5344CB8AC3E}">
        <p14:creationId xmlns:p14="http://schemas.microsoft.com/office/powerpoint/2010/main" val="5708257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8230" y="-47632"/>
            <a:ext cx="8229600" cy="1143000"/>
          </a:xfrm>
        </p:spPr>
        <p:txBody>
          <a:bodyPr/>
          <a:lstStyle/>
          <a:p>
            <a:r>
              <a:rPr lang="de-DE" dirty="0" smtClean="0"/>
              <a:t>Session 1</a:t>
            </a:r>
            <a:endParaRPr lang="de-DE" dirty="0"/>
          </a:p>
        </p:txBody>
      </p:sp>
      <p:sp>
        <p:nvSpPr>
          <p:cNvPr id="3" name="Inhaltsplatzhalter 2"/>
          <p:cNvSpPr>
            <a:spLocks noGrp="1"/>
          </p:cNvSpPr>
          <p:nvPr>
            <p:ph idx="1"/>
          </p:nvPr>
        </p:nvSpPr>
        <p:spPr>
          <a:xfrm>
            <a:off x="457200" y="1503723"/>
            <a:ext cx="8229600" cy="5182736"/>
          </a:xfrm>
        </p:spPr>
        <p:txBody>
          <a:bodyPr>
            <a:normAutofit fontScale="92500"/>
          </a:bodyPr>
          <a:lstStyle/>
          <a:p>
            <a:pPr lvl="0">
              <a:lnSpc>
                <a:spcPct val="110000"/>
              </a:lnSpc>
              <a:spcAft>
                <a:spcPts val="600"/>
              </a:spcAft>
            </a:pPr>
            <a:r>
              <a:rPr lang="en-US" sz="2800" dirty="0"/>
              <a:t>Which organizations need or should need the „Agronomist Universal Charter 2015“?</a:t>
            </a:r>
            <a:endParaRPr lang="de-CH" sz="2800" dirty="0"/>
          </a:p>
          <a:p>
            <a:pPr lvl="0">
              <a:lnSpc>
                <a:spcPct val="110000"/>
              </a:lnSpc>
              <a:spcAft>
                <a:spcPts val="600"/>
              </a:spcAft>
            </a:pPr>
            <a:r>
              <a:rPr lang="en-US" sz="2800" dirty="0">
                <a:solidFill>
                  <a:srgbClr val="953735"/>
                </a:solidFill>
              </a:rPr>
              <a:t>Can the Universal Charter be used to certify the professional Agronomist?</a:t>
            </a:r>
            <a:endParaRPr lang="de-CH" sz="2800" dirty="0">
              <a:solidFill>
                <a:srgbClr val="953735"/>
              </a:solidFill>
            </a:endParaRPr>
          </a:p>
          <a:p>
            <a:pPr lvl="0">
              <a:lnSpc>
                <a:spcPct val="110000"/>
              </a:lnSpc>
              <a:spcAft>
                <a:spcPts val="600"/>
              </a:spcAft>
            </a:pPr>
            <a:r>
              <a:rPr lang="en-US" sz="2800" dirty="0"/>
              <a:t>Should professional organizations accept members with a Bachelor degree or do you demand a Master degree?</a:t>
            </a:r>
            <a:endParaRPr lang="de-CH" sz="2800" dirty="0"/>
          </a:p>
          <a:p>
            <a:pPr>
              <a:lnSpc>
                <a:spcPct val="110000"/>
              </a:lnSpc>
              <a:spcAft>
                <a:spcPts val="600"/>
              </a:spcAft>
            </a:pPr>
            <a:r>
              <a:rPr lang="en-US" sz="2800" dirty="0">
                <a:solidFill>
                  <a:srgbClr val="953735"/>
                </a:solidFill>
              </a:rPr>
              <a:t>Do you think the use of the word “Agronomist” in this broad sense misleads the professional and university communities, and civil society? </a:t>
            </a:r>
          </a:p>
          <a:p>
            <a:pPr lvl="1">
              <a:lnSpc>
                <a:spcPct val="110000"/>
              </a:lnSpc>
              <a:spcAft>
                <a:spcPts val="600"/>
              </a:spcAft>
            </a:pPr>
            <a:r>
              <a:rPr lang="en-US" dirty="0" smtClean="0">
                <a:solidFill>
                  <a:srgbClr val="953735"/>
                </a:solidFill>
              </a:rPr>
              <a:t>If </a:t>
            </a:r>
            <a:r>
              <a:rPr lang="en-US" dirty="0">
                <a:solidFill>
                  <a:srgbClr val="953735"/>
                </a:solidFill>
              </a:rPr>
              <a:t>Yes, what definition would you prefer?</a:t>
            </a:r>
            <a:endParaRPr lang="de-CH" dirty="0">
              <a:solidFill>
                <a:srgbClr val="953735"/>
              </a:solidFill>
            </a:endParaRPr>
          </a:p>
          <a:p>
            <a:pPr lvl="0"/>
            <a:endParaRPr lang="de-CH" dirty="0">
              <a:solidFill>
                <a:srgbClr val="953735"/>
              </a:solidFill>
            </a:endParaRPr>
          </a:p>
          <a:p>
            <a:endParaRPr lang="de-DE" dirty="0"/>
          </a:p>
        </p:txBody>
      </p:sp>
    </p:spTree>
    <p:extLst>
      <p:ext uri="{BB962C8B-B14F-4D97-AF65-F5344CB8AC3E}">
        <p14:creationId xmlns:p14="http://schemas.microsoft.com/office/powerpoint/2010/main" val="378143500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2287034414"/>
              </p:ext>
            </p:extLst>
          </p:nvPr>
        </p:nvGraphicFramePr>
        <p:xfrm>
          <a:off x="817020" y="1540828"/>
          <a:ext cx="2102632" cy="1422400"/>
        </p:xfrm>
        <a:graphic>
          <a:graphicData uri="http://schemas.openxmlformats.org/drawingml/2006/table">
            <a:tbl>
              <a:tblPr/>
              <a:tblGrid>
                <a:gridCol w="973131"/>
                <a:gridCol w="1129501"/>
              </a:tblGrid>
              <a:tr h="203200">
                <a:tc>
                  <a:txBody>
                    <a:bodyPr/>
                    <a:lstStyle/>
                    <a:p>
                      <a:pPr algn="l" fontAlgn="b"/>
                      <a:r>
                        <a:rPr lang="de-DE" sz="1100" b="0" i="0" u="none" strike="noStrike">
                          <a:solidFill>
                            <a:srgbClr val="000000"/>
                          </a:solidFill>
                          <a:effectLst/>
                          <a:latin typeface="Calibri"/>
                        </a:rPr>
                        <a:t>Enrico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ANTIGNATI</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Biruta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BANKINA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Anna-Christa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BJERG</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Mary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DELANY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Andreas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GRONAUER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Rainer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LANGOSCH</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Achim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WALTER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5" name="Textfeld 4"/>
          <p:cNvSpPr txBox="1"/>
          <p:nvPr/>
        </p:nvSpPr>
        <p:spPr>
          <a:xfrm>
            <a:off x="700733" y="1124152"/>
            <a:ext cx="866005" cy="369332"/>
          </a:xfrm>
          <a:prstGeom prst="rect">
            <a:avLst/>
          </a:prstGeom>
          <a:noFill/>
        </p:spPr>
        <p:txBody>
          <a:bodyPr wrap="none" rtlCol="0">
            <a:spAutoFit/>
          </a:bodyPr>
          <a:lstStyle/>
          <a:p>
            <a:r>
              <a:rPr lang="de-DE" dirty="0" smtClean="0"/>
              <a:t>Table 1</a:t>
            </a:r>
            <a:endParaRPr lang="de-DE" dirty="0"/>
          </a:p>
        </p:txBody>
      </p:sp>
      <p:sp>
        <p:nvSpPr>
          <p:cNvPr id="6" name="Titel 1"/>
          <p:cNvSpPr>
            <a:spLocks noGrp="1"/>
          </p:cNvSpPr>
          <p:nvPr>
            <p:ph type="title"/>
          </p:nvPr>
        </p:nvSpPr>
        <p:spPr>
          <a:xfrm>
            <a:off x="238230" y="-47632"/>
            <a:ext cx="8229600" cy="1143000"/>
          </a:xfrm>
        </p:spPr>
        <p:txBody>
          <a:bodyPr/>
          <a:lstStyle/>
          <a:p>
            <a:r>
              <a:rPr lang="de-DE" dirty="0" smtClean="0"/>
              <a:t>Session 1</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682419467"/>
              </p:ext>
            </p:extLst>
          </p:nvPr>
        </p:nvGraphicFramePr>
        <p:xfrm>
          <a:off x="267426" y="3390963"/>
          <a:ext cx="2131837" cy="1422400"/>
        </p:xfrm>
        <a:graphic>
          <a:graphicData uri="http://schemas.openxmlformats.org/drawingml/2006/table">
            <a:tbl>
              <a:tblPr/>
              <a:tblGrid>
                <a:gridCol w="830868"/>
                <a:gridCol w="1300969"/>
              </a:tblGrid>
              <a:tr h="203200">
                <a:tc>
                  <a:txBody>
                    <a:bodyPr/>
                    <a:lstStyle/>
                    <a:p>
                      <a:pPr algn="l" fontAlgn="b"/>
                      <a:r>
                        <a:rPr lang="de-DE" sz="1100" b="0" i="0" u="none" strike="noStrike" dirty="0" err="1">
                          <a:solidFill>
                            <a:srgbClr val="000000"/>
                          </a:solidFill>
                          <a:effectLst/>
                          <a:latin typeface="Calibri"/>
                        </a:rPr>
                        <a:t>Ausra</a:t>
                      </a:r>
                      <a:endParaRPr lang="de-DE" sz="1100" b="0" i="0" u="none" strike="noStrike" dirty="0">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BLINSTRUBIENE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Mattia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BUSTI</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Zalika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ČREPINŠEK</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pl-PL" sz="1100" b="0" i="0" u="none" strike="noStrike">
                          <a:solidFill>
                            <a:srgbClr val="000000"/>
                          </a:solidFill>
                          <a:effectLst/>
                          <a:latin typeface="Calibri"/>
                        </a:rPr>
                        <a:t>Bo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DENGBØL NIELSEN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Mª Cruz</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DÍAZ ÁLVAREZ</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Derry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DILLON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Epaminondas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PAPLOMATAS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8" name="Textfeld 7"/>
          <p:cNvSpPr txBox="1"/>
          <p:nvPr/>
        </p:nvSpPr>
        <p:spPr>
          <a:xfrm>
            <a:off x="179838" y="3050829"/>
            <a:ext cx="866005" cy="369332"/>
          </a:xfrm>
          <a:prstGeom prst="rect">
            <a:avLst/>
          </a:prstGeom>
          <a:noFill/>
        </p:spPr>
        <p:txBody>
          <a:bodyPr wrap="none" rtlCol="0">
            <a:spAutoFit/>
          </a:bodyPr>
          <a:lstStyle/>
          <a:p>
            <a:r>
              <a:rPr lang="de-DE" dirty="0" smtClean="0"/>
              <a:t>Table 2</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882441051"/>
              </p:ext>
            </p:extLst>
          </p:nvPr>
        </p:nvGraphicFramePr>
        <p:xfrm>
          <a:off x="1123578" y="5322043"/>
          <a:ext cx="2000453" cy="1422400"/>
        </p:xfrm>
        <a:graphic>
          <a:graphicData uri="http://schemas.openxmlformats.org/drawingml/2006/table">
            <a:tbl>
              <a:tblPr/>
              <a:tblGrid>
                <a:gridCol w="616895"/>
                <a:gridCol w="1383558"/>
              </a:tblGrid>
              <a:tr h="203200">
                <a:tc>
                  <a:txBody>
                    <a:bodyPr/>
                    <a:lstStyle/>
                    <a:p>
                      <a:pPr algn="l" fontAlgn="t"/>
                      <a:r>
                        <a:rPr lang="de-DE" sz="1100" b="0" i="0" u="none" strike="noStrike">
                          <a:solidFill>
                            <a:srgbClr val="000000"/>
                          </a:solidFill>
                          <a:effectLst/>
                          <a:latin typeface="Calibri"/>
                        </a:rPr>
                        <a:t>Stefano</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de-DE" sz="1100" b="0" i="0" u="none" strike="noStrike">
                          <a:solidFill>
                            <a:srgbClr val="000000"/>
                          </a:solidFill>
                          <a:effectLst/>
                          <a:latin typeface="Calibri"/>
                        </a:rPr>
                        <a:t>CESCO</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Alex</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EVANS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Ulrich</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FEITKNECHT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Loreto</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FENOLLOSA-RIBERA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Zinta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GAILE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Daniel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GLANZER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Bjoern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HANSEN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10" name="Textfeld 9"/>
          <p:cNvSpPr txBox="1"/>
          <p:nvPr/>
        </p:nvSpPr>
        <p:spPr>
          <a:xfrm>
            <a:off x="1006794" y="4890761"/>
            <a:ext cx="866005" cy="369332"/>
          </a:xfrm>
          <a:prstGeom prst="rect">
            <a:avLst/>
          </a:prstGeom>
          <a:noFill/>
        </p:spPr>
        <p:txBody>
          <a:bodyPr wrap="none" rtlCol="0">
            <a:spAutoFit/>
          </a:bodyPr>
          <a:lstStyle/>
          <a:p>
            <a:r>
              <a:rPr lang="de-DE" dirty="0" smtClean="0"/>
              <a:t>Table 3</a:t>
            </a:r>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2691705333"/>
              </p:ext>
            </p:extLst>
          </p:nvPr>
        </p:nvGraphicFramePr>
        <p:xfrm>
          <a:off x="3576303" y="2460572"/>
          <a:ext cx="2219418" cy="1422400"/>
        </p:xfrm>
        <a:graphic>
          <a:graphicData uri="http://schemas.openxmlformats.org/drawingml/2006/table">
            <a:tbl>
              <a:tblPr/>
              <a:tblGrid>
                <a:gridCol w="920171"/>
                <a:gridCol w="1299247"/>
              </a:tblGrid>
              <a:tr h="203200">
                <a:tc>
                  <a:txBody>
                    <a:bodyPr/>
                    <a:lstStyle/>
                    <a:p>
                      <a:pPr algn="l" fontAlgn="b"/>
                      <a:r>
                        <a:rPr lang="de-DE" sz="1100" b="0" i="0" u="none" strike="noStrike" dirty="0">
                          <a:solidFill>
                            <a:srgbClr val="000000"/>
                          </a:solidFill>
                          <a:effectLst/>
                          <a:latin typeface="Calibri"/>
                        </a:rPr>
                        <a:t>Marcella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CIPRIANI</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Baldomero 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GARCIA DEL RIO</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Sean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GAULE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Josef</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GLÖSSL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Hans-Henrik</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JØRGENSEN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Gudrun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SCHINDLER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Frans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VERSTRAETE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12" name="Textfeld 11"/>
          <p:cNvSpPr txBox="1"/>
          <p:nvPr/>
        </p:nvSpPr>
        <p:spPr>
          <a:xfrm>
            <a:off x="3474117" y="2071470"/>
            <a:ext cx="866005" cy="369332"/>
          </a:xfrm>
          <a:prstGeom prst="rect">
            <a:avLst/>
          </a:prstGeom>
          <a:noFill/>
        </p:spPr>
        <p:txBody>
          <a:bodyPr wrap="none" rtlCol="0">
            <a:spAutoFit/>
          </a:bodyPr>
          <a:lstStyle/>
          <a:p>
            <a:r>
              <a:rPr lang="de-DE" dirty="0" smtClean="0"/>
              <a:t>Table 4</a:t>
            </a:r>
            <a:endParaRPr lang="de-DE" dirty="0"/>
          </a:p>
        </p:txBody>
      </p:sp>
      <p:graphicFrame>
        <p:nvGraphicFramePr>
          <p:cNvPr id="13" name="Tabelle 12"/>
          <p:cNvGraphicFramePr>
            <a:graphicFrameLocks noGrp="1"/>
          </p:cNvGraphicFramePr>
          <p:nvPr>
            <p:extLst>
              <p:ext uri="{D42A27DB-BD31-4B8C-83A1-F6EECF244321}">
                <p14:modId xmlns:p14="http://schemas.microsoft.com/office/powerpoint/2010/main" val="858789025"/>
              </p:ext>
            </p:extLst>
          </p:nvPr>
        </p:nvGraphicFramePr>
        <p:xfrm>
          <a:off x="3994918" y="4875824"/>
          <a:ext cx="2107161" cy="1625600"/>
        </p:xfrm>
        <a:graphic>
          <a:graphicData uri="http://schemas.openxmlformats.org/drawingml/2006/table">
            <a:tbl>
              <a:tblPr/>
              <a:tblGrid>
                <a:gridCol w="898577"/>
                <a:gridCol w="1208584"/>
              </a:tblGrid>
              <a:tr h="203200">
                <a:tc>
                  <a:txBody>
                    <a:bodyPr/>
                    <a:lstStyle/>
                    <a:p>
                      <a:pPr algn="l" fontAlgn="b"/>
                      <a:r>
                        <a:rPr lang="de-DE" sz="1100" b="0" i="0" u="none" strike="noStrike">
                          <a:solidFill>
                            <a:srgbClr val="000000"/>
                          </a:solidFill>
                          <a:effectLst/>
                          <a:latin typeface="Calibri"/>
                        </a:rPr>
                        <a:t>Andreas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GRONAUER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smtClean="0">
                          <a:solidFill>
                            <a:srgbClr val="000000"/>
                          </a:solidFill>
                          <a:effectLst/>
                          <a:latin typeface="Calibri"/>
                        </a:rPr>
                        <a:t>Frederik</a:t>
                      </a:r>
                      <a:endParaRPr lang="de-DE" sz="1100" b="0" i="0" u="none" strike="noStrike" dirty="0">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LARSEN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Spyridon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MAMALIS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José Mª</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MARTÍNEZ VELA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Guido</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ORZES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Sofia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SOLLEN NORRLIN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Klaus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WAGNER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err="1">
                          <a:solidFill>
                            <a:srgbClr val="000000"/>
                          </a:solidFill>
                          <a:effectLst/>
                          <a:latin typeface="Calibri"/>
                        </a:rPr>
                        <a:t>Siobhan</a:t>
                      </a:r>
                      <a:endParaRPr lang="de-DE" sz="1100" b="0" i="0" u="none" strike="noStrike" dirty="0">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WALSH</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14" name="Textfeld 13"/>
          <p:cNvSpPr txBox="1"/>
          <p:nvPr/>
        </p:nvSpPr>
        <p:spPr>
          <a:xfrm>
            <a:off x="3970449" y="4497615"/>
            <a:ext cx="866005" cy="369332"/>
          </a:xfrm>
          <a:prstGeom prst="rect">
            <a:avLst/>
          </a:prstGeom>
          <a:noFill/>
        </p:spPr>
        <p:txBody>
          <a:bodyPr wrap="none" rtlCol="0">
            <a:spAutoFit/>
          </a:bodyPr>
          <a:lstStyle/>
          <a:p>
            <a:r>
              <a:rPr lang="de-DE" dirty="0" smtClean="0"/>
              <a:t>Table 5</a:t>
            </a:r>
            <a:endParaRPr lang="de-DE" dirty="0"/>
          </a:p>
        </p:txBody>
      </p:sp>
      <p:graphicFrame>
        <p:nvGraphicFramePr>
          <p:cNvPr id="15" name="Tabelle 14"/>
          <p:cNvGraphicFramePr>
            <a:graphicFrameLocks noGrp="1"/>
          </p:cNvGraphicFramePr>
          <p:nvPr>
            <p:extLst>
              <p:ext uri="{D42A27DB-BD31-4B8C-83A1-F6EECF244321}">
                <p14:modId xmlns:p14="http://schemas.microsoft.com/office/powerpoint/2010/main" val="605840690"/>
              </p:ext>
            </p:extLst>
          </p:nvPr>
        </p:nvGraphicFramePr>
        <p:xfrm>
          <a:off x="6487647" y="1838358"/>
          <a:ext cx="2289193" cy="1625600"/>
        </p:xfrm>
        <a:graphic>
          <a:graphicData uri="http://schemas.openxmlformats.org/drawingml/2006/table">
            <a:tbl>
              <a:tblPr/>
              <a:tblGrid>
                <a:gridCol w="759316"/>
                <a:gridCol w="1529877"/>
              </a:tblGrid>
              <a:tr h="203200">
                <a:tc>
                  <a:txBody>
                    <a:bodyPr/>
                    <a:lstStyle/>
                    <a:p>
                      <a:pPr algn="l" fontAlgn="b"/>
                      <a:r>
                        <a:rPr lang="de-DE" sz="1100" b="0" i="0" u="none" strike="noStrike">
                          <a:solidFill>
                            <a:srgbClr val="000000"/>
                          </a:solidFill>
                          <a:effectLst/>
                          <a:latin typeface="Calibri"/>
                        </a:rPr>
                        <a:t>Simon B</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HEATH</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Ylva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HILLBUR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Nikolaus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HRUSCHKA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Marie </a:t>
                      </a:r>
                      <a:r>
                        <a:rPr lang="de-DE" sz="1100" b="0" i="0" u="none" strike="noStrike" dirty="0" smtClean="0">
                          <a:solidFill>
                            <a:srgbClr val="000000"/>
                          </a:solidFill>
                          <a:effectLst/>
                          <a:latin typeface="Calibri"/>
                        </a:rPr>
                        <a:t>Pierre</a:t>
                      </a:r>
                      <a:endParaRPr lang="de-DE" sz="1100" b="0" i="0" u="none" strike="noStrike" dirty="0">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PETITJEAN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Rolf</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SCHWERDTFEGER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Nidal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SHABAN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María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VARGAS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Herbert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WEINGARTMANN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16" name="Textfeld 15"/>
          <p:cNvSpPr txBox="1"/>
          <p:nvPr/>
        </p:nvSpPr>
        <p:spPr>
          <a:xfrm>
            <a:off x="6457016" y="1480134"/>
            <a:ext cx="866005" cy="369332"/>
          </a:xfrm>
          <a:prstGeom prst="rect">
            <a:avLst/>
          </a:prstGeom>
          <a:noFill/>
        </p:spPr>
        <p:txBody>
          <a:bodyPr wrap="none" rtlCol="0">
            <a:spAutoFit/>
          </a:bodyPr>
          <a:lstStyle/>
          <a:p>
            <a:r>
              <a:rPr lang="de-DE" dirty="0" smtClean="0"/>
              <a:t>Table 6</a:t>
            </a:r>
            <a:endParaRPr lang="de-DE" dirty="0"/>
          </a:p>
        </p:txBody>
      </p:sp>
      <p:graphicFrame>
        <p:nvGraphicFramePr>
          <p:cNvPr id="17" name="Tabelle 16"/>
          <p:cNvGraphicFramePr>
            <a:graphicFrameLocks noGrp="1"/>
          </p:cNvGraphicFramePr>
          <p:nvPr>
            <p:extLst>
              <p:ext uri="{D42A27DB-BD31-4B8C-83A1-F6EECF244321}">
                <p14:modId xmlns:p14="http://schemas.microsoft.com/office/powerpoint/2010/main" val="3666703129"/>
              </p:ext>
            </p:extLst>
          </p:nvPr>
        </p:nvGraphicFramePr>
        <p:xfrm>
          <a:off x="6823401" y="4510606"/>
          <a:ext cx="1829898" cy="1422400"/>
        </p:xfrm>
        <a:graphic>
          <a:graphicData uri="http://schemas.openxmlformats.org/drawingml/2006/table">
            <a:tbl>
              <a:tblPr/>
              <a:tblGrid>
                <a:gridCol w="808018"/>
                <a:gridCol w="1021880"/>
              </a:tblGrid>
              <a:tr h="203200">
                <a:tc>
                  <a:txBody>
                    <a:bodyPr/>
                    <a:lstStyle/>
                    <a:p>
                      <a:pPr algn="l" fontAlgn="b"/>
                      <a:r>
                        <a:rPr lang="de-DE" sz="1100" b="0" i="0" u="none" strike="noStrike">
                          <a:solidFill>
                            <a:srgbClr val="000000"/>
                          </a:solidFill>
                          <a:effectLst/>
                          <a:latin typeface="Calibri"/>
                        </a:rPr>
                        <a:t>Vilija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ALEKNEVICIENE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Cécile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CHEVALIER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Kirsten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JØRGENSEN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Beatrice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RAMNERÖ</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Josefa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REITER-STELZL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Michel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ROUX</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Rosanna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ZARI</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8" name="Textfeld 17"/>
          <p:cNvSpPr txBox="1"/>
          <p:nvPr/>
        </p:nvSpPr>
        <p:spPr>
          <a:xfrm>
            <a:off x="6750411" y="4121797"/>
            <a:ext cx="866005" cy="369332"/>
          </a:xfrm>
          <a:prstGeom prst="rect">
            <a:avLst/>
          </a:prstGeom>
          <a:noFill/>
        </p:spPr>
        <p:txBody>
          <a:bodyPr wrap="none" rtlCol="0">
            <a:spAutoFit/>
          </a:bodyPr>
          <a:lstStyle/>
          <a:p>
            <a:r>
              <a:rPr lang="de-DE" dirty="0" smtClean="0"/>
              <a:t>Table 7</a:t>
            </a:r>
            <a:endParaRPr lang="de-DE" dirty="0"/>
          </a:p>
        </p:txBody>
      </p:sp>
    </p:spTree>
    <p:extLst>
      <p:ext uri="{BB962C8B-B14F-4D97-AF65-F5344CB8AC3E}">
        <p14:creationId xmlns:p14="http://schemas.microsoft.com/office/powerpoint/2010/main" val="347027932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8230" y="-47632"/>
            <a:ext cx="8229600" cy="1143000"/>
          </a:xfrm>
        </p:spPr>
        <p:txBody>
          <a:bodyPr/>
          <a:lstStyle/>
          <a:p>
            <a:r>
              <a:rPr lang="de-DE" dirty="0" smtClean="0"/>
              <a:t>Session 2</a:t>
            </a:r>
            <a:endParaRPr lang="de-DE" dirty="0"/>
          </a:p>
        </p:txBody>
      </p:sp>
      <p:sp>
        <p:nvSpPr>
          <p:cNvPr id="3" name="Inhaltsplatzhalter 2"/>
          <p:cNvSpPr>
            <a:spLocks noGrp="1"/>
          </p:cNvSpPr>
          <p:nvPr>
            <p:ph idx="1"/>
          </p:nvPr>
        </p:nvSpPr>
        <p:spPr>
          <a:xfrm>
            <a:off x="457200" y="1503723"/>
            <a:ext cx="8229600" cy="5182736"/>
          </a:xfrm>
        </p:spPr>
        <p:txBody>
          <a:bodyPr>
            <a:normAutofit fontScale="92500" lnSpcReduction="10000"/>
          </a:bodyPr>
          <a:lstStyle/>
          <a:p>
            <a:pPr lvl="0"/>
            <a:r>
              <a:rPr lang="en-US" sz="2600" dirty="0"/>
              <a:t>Looking at your country: Do you know about on-going and/ or recently completed reforms of study </a:t>
            </a:r>
            <a:r>
              <a:rPr lang="en-US" sz="2600" dirty="0" err="1"/>
              <a:t>programmes</a:t>
            </a:r>
            <a:r>
              <a:rPr lang="en-US" sz="2600" dirty="0"/>
              <a:t> in in the field of </a:t>
            </a:r>
            <a:r>
              <a:rPr lang="en-US" sz="2600" dirty="0" err="1"/>
              <a:t>bioeconomy</a:t>
            </a:r>
            <a:r>
              <a:rPr lang="en-US" sz="2600" dirty="0"/>
              <a:t> and rural development? </a:t>
            </a:r>
            <a:endParaRPr lang="de-CH" sz="2600" dirty="0"/>
          </a:p>
          <a:p>
            <a:pPr lvl="1">
              <a:spcAft>
                <a:spcPts val="600"/>
              </a:spcAft>
            </a:pPr>
            <a:r>
              <a:rPr lang="en-US" sz="2600" dirty="0"/>
              <a:t>If yes: What are the critical success factors for the reform? Are they also based on employer’s needs?</a:t>
            </a:r>
            <a:endParaRPr lang="de-CH" sz="2600" dirty="0"/>
          </a:p>
          <a:p>
            <a:pPr lvl="0"/>
            <a:r>
              <a:rPr lang="en-US" sz="2600" dirty="0">
                <a:solidFill>
                  <a:srgbClr val="953735"/>
                </a:solidFill>
              </a:rPr>
              <a:t>Is there a disconnection between the expectations of employers and the universities in the education of graduates?</a:t>
            </a:r>
            <a:endParaRPr lang="de-CH" sz="2600" dirty="0">
              <a:solidFill>
                <a:srgbClr val="953735"/>
              </a:solidFill>
            </a:endParaRPr>
          </a:p>
          <a:p>
            <a:pPr lvl="1">
              <a:spcAft>
                <a:spcPts val="600"/>
              </a:spcAft>
            </a:pPr>
            <a:r>
              <a:rPr lang="en-US" sz="2600" dirty="0">
                <a:solidFill>
                  <a:srgbClr val="953735"/>
                </a:solidFill>
              </a:rPr>
              <a:t>If yes, should the gap be closed</a:t>
            </a:r>
            <a:r>
              <a:rPr lang="en-US" sz="2600" dirty="0" smtClean="0">
                <a:solidFill>
                  <a:srgbClr val="953735"/>
                </a:solidFill>
              </a:rPr>
              <a:t>?</a:t>
            </a:r>
            <a:endParaRPr lang="de-CH" sz="2600" dirty="0">
              <a:solidFill>
                <a:srgbClr val="953735"/>
              </a:solidFill>
            </a:endParaRPr>
          </a:p>
          <a:p>
            <a:pPr lvl="0">
              <a:spcAft>
                <a:spcPts val="600"/>
              </a:spcAft>
            </a:pPr>
            <a:r>
              <a:rPr lang="en-US" sz="2600" dirty="0"/>
              <a:t>Which are the most effective bodies to act as a “go between” employers and universities</a:t>
            </a:r>
            <a:r>
              <a:rPr lang="en-US" sz="2600" dirty="0" smtClean="0"/>
              <a:t>?</a:t>
            </a:r>
            <a:endParaRPr lang="de-CH" sz="2600" dirty="0"/>
          </a:p>
          <a:p>
            <a:pPr lvl="0"/>
            <a:r>
              <a:rPr lang="en-US" sz="2600" dirty="0">
                <a:solidFill>
                  <a:srgbClr val="953735"/>
                </a:solidFill>
              </a:rPr>
              <a:t>Are the existing “go between” bodies respected by the employers and the universities?</a:t>
            </a:r>
            <a:endParaRPr lang="de-CH" sz="2600" dirty="0">
              <a:solidFill>
                <a:srgbClr val="953735"/>
              </a:solidFill>
            </a:endParaRPr>
          </a:p>
          <a:p>
            <a:pPr lvl="1"/>
            <a:r>
              <a:rPr lang="en-US" sz="2600" dirty="0">
                <a:solidFill>
                  <a:srgbClr val="953735"/>
                </a:solidFill>
              </a:rPr>
              <a:t>If no, what are the problems?</a:t>
            </a:r>
            <a:endParaRPr lang="de-CH" sz="2600" dirty="0">
              <a:solidFill>
                <a:srgbClr val="953735"/>
              </a:solidFill>
            </a:endParaRPr>
          </a:p>
          <a:p>
            <a:pPr lvl="0"/>
            <a:endParaRPr lang="de-CH" dirty="0">
              <a:solidFill>
                <a:srgbClr val="953735"/>
              </a:solidFill>
            </a:endParaRPr>
          </a:p>
          <a:p>
            <a:endParaRPr lang="de-DE" dirty="0"/>
          </a:p>
        </p:txBody>
      </p:sp>
    </p:spTree>
    <p:extLst>
      <p:ext uri="{BB962C8B-B14F-4D97-AF65-F5344CB8AC3E}">
        <p14:creationId xmlns:p14="http://schemas.microsoft.com/office/powerpoint/2010/main" val="1874678207"/>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feld 4"/>
          <p:cNvSpPr txBox="1"/>
          <p:nvPr/>
        </p:nvSpPr>
        <p:spPr>
          <a:xfrm>
            <a:off x="700733" y="1124152"/>
            <a:ext cx="866005" cy="369332"/>
          </a:xfrm>
          <a:prstGeom prst="rect">
            <a:avLst/>
          </a:prstGeom>
          <a:noFill/>
        </p:spPr>
        <p:txBody>
          <a:bodyPr wrap="none" rtlCol="0">
            <a:spAutoFit/>
          </a:bodyPr>
          <a:lstStyle/>
          <a:p>
            <a:r>
              <a:rPr lang="de-DE" dirty="0" smtClean="0"/>
              <a:t>Table 1</a:t>
            </a:r>
            <a:endParaRPr lang="de-DE" dirty="0"/>
          </a:p>
        </p:txBody>
      </p:sp>
      <p:sp>
        <p:nvSpPr>
          <p:cNvPr id="6" name="Titel 1"/>
          <p:cNvSpPr>
            <a:spLocks noGrp="1"/>
          </p:cNvSpPr>
          <p:nvPr>
            <p:ph type="title"/>
          </p:nvPr>
        </p:nvSpPr>
        <p:spPr>
          <a:xfrm>
            <a:off x="238230" y="-47632"/>
            <a:ext cx="8229600" cy="1143000"/>
          </a:xfrm>
        </p:spPr>
        <p:txBody>
          <a:bodyPr/>
          <a:lstStyle/>
          <a:p>
            <a:r>
              <a:rPr lang="de-DE" dirty="0" smtClean="0"/>
              <a:t>Session 2</a:t>
            </a:r>
            <a:endParaRPr lang="de-DE" dirty="0"/>
          </a:p>
        </p:txBody>
      </p:sp>
      <p:sp>
        <p:nvSpPr>
          <p:cNvPr id="8" name="Textfeld 7"/>
          <p:cNvSpPr txBox="1"/>
          <p:nvPr/>
        </p:nvSpPr>
        <p:spPr>
          <a:xfrm>
            <a:off x="179838" y="2969769"/>
            <a:ext cx="866005" cy="369332"/>
          </a:xfrm>
          <a:prstGeom prst="rect">
            <a:avLst/>
          </a:prstGeom>
          <a:noFill/>
        </p:spPr>
        <p:txBody>
          <a:bodyPr wrap="none" rtlCol="0">
            <a:spAutoFit/>
          </a:bodyPr>
          <a:lstStyle/>
          <a:p>
            <a:r>
              <a:rPr lang="de-DE" dirty="0" smtClean="0"/>
              <a:t>Table 2</a:t>
            </a:r>
            <a:endParaRPr lang="de-DE" dirty="0"/>
          </a:p>
        </p:txBody>
      </p:sp>
      <p:sp>
        <p:nvSpPr>
          <p:cNvPr id="10" name="Textfeld 9"/>
          <p:cNvSpPr txBox="1"/>
          <p:nvPr/>
        </p:nvSpPr>
        <p:spPr>
          <a:xfrm>
            <a:off x="1006794" y="4890761"/>
            <a:ext cx="866005" cy="369332"/>
          </a:xfrm>
          <a:prstGeom prst="rect">
            <a:avLst/>
          </a:prstGeom>
          <a:noFill/>
        </p:spPr>
        <p:txBody>
          <a:bodyPr wrap="none" rtlCol="0">
            <a:spAutoFit/>
          </a:bodyPr>
          <a:lstStyle/>
          <a:p>
            <a:r>
              <a:rPr lang="de-DE" dirty="0" smtClean="0"/>
              <a:t>Table 3</a:t>
            </a:r>
            <a:endParaRPr lang="de-DE" dirty="0"/>
          </a:p>
        </p:txBody>
      </p:sp>
      <p:sp>
        <p:nvSpPr>
          <p:cNvPr id="12" name="Textfeld 11"/>
          <p:cNvSpPr txBox="1"/>
          <p:nvPr/>
        </p:nvSpPr>
        <p:spPr>
          <a:xfrm>
            <a:off x="3474117" y="2071470"/>
            <a:ext cx="866005" cy="369332"/>
          </a:xfrm>
          <a:prstGeom prst="rect">
            <a:avLst/>
          </a:prstGeom>
          <a:noFill/>
        </p:spPr>
        <p:txBody>
          <a:bodyPr wrap="none" rtlCol="0">
            <a:spAutoFit/>
          </a:bodyPr>
          <a:lstStyle/>
          <a:p>
            <a:r>
              <a:rPr lang="de-DE" dirty="0" smtClean="0"/>
              <a:t>Table 4</a:t>
            </a:r>
            <a:endParaRPr lang="de-DE" dirty="0"/>
          </a:p>
        </p:txBody>
      </p:sp>
      <p:sp>
        <p:nvSpPr>
          <p:cNvPr id="14" name="Textfeld 13"/>
          <p:cNvSpPr txBox="1"/>
          <p:nvPr/>
        </p:nvSpPr>
        <p:spPr>
          <a:xfrm>
            <a:off x="3970449" y="4497615"/>
            <a:ext cx="866005" cy="369332"/>
          </a:xfrm>
          <a:prstGeom prst="rect">
            <a:avLst/>
          </a:prstGeom>
          <a:noFill/>
        </p:spPr>
        <p:txBody>
          <a:bodyPr wrap="none" rtlCol="0">
            <a:spAutoFit/>
          </a:bodyPr>
          <a:lstStyle/>
          <a:p>
            <a:r>
              <a:rPr lang="de-DE" dirty="0" smtClean="0"/>
              <a:t>Table 5</a:t>
            </a:r>
            <a:endParaRPr lang="de-DE" dirty="0"/>
          </a:p>
        </p:txBody>
      </p:sp>
      <p:sp>
        <p:nvSpPr>
          <p:cNvPr id="16" name="Textfeld 15"/>
          <p:cNvSpPr txBox="1"/>
          <p:nvPr/>
        </p:nvSpPr>
        <p:spPr>
          <a:xfrm>
            <a:off x="6457016" y="1480134"/>
            <a:ext cx="866005" cy="369332"/>
          </a:xfrm>
          <a:prstGeom prst="rect">
            <a:avLst/>
          </a:prstGeom>
          <a:noFill/>
        </p:spPr>
        <p:txBody>
          <a:bodyPr wrap="none" rtlCol="0">
            <a:spAutoFit/>
          </a:bodyPr>
          <a:lstStyle/>
          <a:p>
            <a:r>
              <a:rPr lang="de-DE" dirty="0" smtClean="0"/>
              <a:t>Table 6</a:t>
            </a:r>
            <a:endParaRPr lang="de-DE" dirty="0"/>
          </a:p>
        </p:txBody>
      </p:sp>
      <p:sp>
        <p:nvSpPr>
          <p:cNvPr id="18" name="Textfeld 17"/>
          <p:cNvSpPr txBox="1"/>
          <p:nvPr/>
        </p:nvSpPr>
        <p:spPr>
          <a:xfrm>
            <a:off x="6750411" y="4121797"/>
            <a:ext cx="866005" cy="369332"/>
          </a:xfrm>
          <a:prstGeom prst="rect">
            <a:avLst/>
          </a:prstGeom>
          <a:noFill/>
        </p:spPr>
        <p:txBody>
          <a:bodyPr wrap="none" rtlCol="0">
            <a:spAutoFit/>
          </a:bodyPr>
          <a:lstStyle/>
          <a:p>
            <a:r>
              <a:rPr lang="de-DE" dirty="0" smtClean="0"/>
              <a:t>Table 7</a:t>
            </a:r>
            <a:endParaRPr lang="de-DE" dirty="0"/>
          </a:p>
        </p:txBody>
      </p:sp>
      <p:graphicFrame>
        <p:nvGraphicFramePr>
          <p:cNvPr id="19" name="Tabelle 18"/>
          <p:cNvGraphicFramePr>
            <a:graphicFrameLocks noGrp="1"/>
          </p:cNvGraphicFramePr>
          <p:nvPr>
            <p:extLst>
              <p:ext uri="{D42A27DB-BD31-4B8C-83A1-F6EECF244321}">
                <p14:modId xmlns:p14="http://schemas.microsoft.com/office/powerpoint/2010/main" val="2039407968"/>
              </p:ext>
            </p:extLst>
          </p:nvPr>
        </p:nvGraphicFramePr>
        <p:xfrm>
          <a:off x="341188" y="3387301"/>
          <a:ext cx="2451100" cy="1422400"/>
        </p:xfrm>
        <a:graphic>
          <a:graphicData uri="http://schemas.openxmlformats.org/drawingml/2006/table">
            <a:tbl>
              <a:tblPr/>
              <a:tblGrid>
                <a:gridCol w="1130300"/>
                <a:gridCol w="1320800"/>
              </a:tblGrid>
              <a:tr h="203200">
                <a:tc>
                  <a:txBody>
                    <a:bodyPr/>
                    <a:lstStyle/>
                    <a:p>
                      <a:pPr algn="l" fontAlgn="ctr"/>
                      <a:r>
                        <a:rPr lang="de-DE" sz="1100" b="0" i="0" u="none" strike="noStrike">
                          <a:solidFill>
                            <a:srgbClr val="000000"/>
                          </a:solidFill>
                          <a:effectLst/>
                          <a:latin typeface="Calibri"/>
                        </a:rPr>
                        <a:t>Vilija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ALEKNEVICIENE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Enrico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ANTIGNATI</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Cécile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CHEVALIER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Alex</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dirty="0">
                          <a:solidFill>
                            <a:srgbClr val="000000"/>
                          </a:solidFill>
                          <a:effectLst/>
                          <a:latin typeface="Calibri"/>
                        </a:rPr>
                        <a:t>EVANS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Baldomero 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GARCIA DEL RIO</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Ylva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HILLBUR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dirty="0">
                          <a:solidFill>
                            <a:srgbClr val="000000"/>
                          </a:solidFill>
                          <a:effectLst/>
                          <a:latin typeface="Calibri"/>
                        </a:rPr>
                        <a:t>Frederik </a:t>
                      </a:r>
                      <a:r>
                        <a:rPr lang="de-DE" sz="1100" b="0" i="0" u="none" strike="noStrike" dirty="0" err="1">
                          <a:solidFill>
                            <a:srgbClr val="000000"/>
                          </a:solidFill>
                          <a:effectLst/>
                          <a:latin typeface="Calibri"/>
                        </a:rPr>
                        <a:t>Vilhelm</a:t>
                      </a:r>
                      <a:endParaRPr lang="de-DE" sz="1100" b="0" i="0" u="none" strike="noStrike" dirty="0">
                        <a:solidFill>
                          <a:srgbClr val="000000"/>
                        </a:solidFill>
                        <a:effectLst/>
                        <a:latin typeface="Calibri"/>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de-DE" sz="1100" b="0" i="0" u="none" strike="noStrike" dirty="0">
                          <a:solidFill>
                            <a:srgbClr val="000000"/>
                          </a:solidFill>
                          <a:effectLst/>
                          <a:latin typeface="Calibri"/>
                        </a:rPr>
                        <a:t>LARSEN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graphicFrame>
        <p:nvGraphicFramePr>
          <p:cNvPr id="20" name="Tabelle 19"/>
          <p:cNvGraphicFramePr>
            <a:graphicFrameLocks noGrp="1"/>
          </p:cNvGraphicFramePr>
          <p:nvPr>
            <p:extLst>
              <p:ext uri="{D42A27DB-BD31-4B8C-83A1-F6EECF244321}">
                <p14:modId xmlns:p14="http://schemas.microsoft.com/office/powerpoint/2010/main" val="4112119022"/>
              </p:ext>
            </p:extLst>
          </p:nvPr>
        </p:nvGraphicFramePr>
        <p:xfrm>
          <a:off x="1117601" y="5315654"/>
          <a:ext cx="1854959" cy="1422400"/>
        </p:xfrm>
        <a:graphic>
          <a:graphicData uri="http://schemas.openxmlformats.org/drawingml/2006/table">
            <a:tbl>
              <a:tblPr/>
              <a:tblGrid>
                <a:gridCol w="707688"/>
                <a:gridCol w="1147271"/>
              </a:tblGrid>
              <a:tr h="203200">
                <a:tc>
                  <a:txBody>
                    <a:bodyPr/>
                    <a:lstStyle/>
                    <a:p>
                      <a:pPr algn="l" fontAlgn="ctr"/>
                      <a:r>
                        <a:rPr lang="de-DE" sz="1100" b="0" i="0" u="none" strike="noStrike">
                          <a:solidFill>
                            <a:srgbClr val="000000"/>
                          </a:solidFill>
                          <a:effectLst/>
                          <a:latin typeface="Calibri"/>
                        </a:rPr>
                        <a:t>Biruta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dirty="0">
                          <a:solidFill>
                            <a:srgbClr val="000000"/>
                          </a:solidFill>
                          <a:effectLst/>
                          <a:latin typeface="Calibri"/>
                        </a:rPr>
                        <a:t>BANKINA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Mattia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BUSTI</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Ulrich</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FEITKNECHT</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Sean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GAULE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Nikolaus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HRUSCHKA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Kirsten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JØRGENSEN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dirty="0">
                          <a:solidFill>
                            <a:srgbClr val="000000"/>
                          </a:solidFill>
                          <a:effectLst/>
                          <a:latin typeface="Calibri"/>
                        </a:rPr>
                        <a:t>Spyridon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de-DE" sz="1100" b="0" i="0" u="none" strike="noStrike" dirty="0">
                          <a:solidFill>
                            <a:srgbClr val="000000"/>
                          </a:solidFill>
                          <a:effectLst/>
                          <a:latin typeface="Calibri"/>
                        </a:rPr>
                        <a:t>MAMALIS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graphicFrame>
        <p:nvGraphicFramePr>
          <p:cNvPr id="21" name="Tabelle 20"/>
          <p:cNvGraphicFramePr>
            <a:graphicFrameLocks noGrp="1"/>
          </p:cNvGraphicFramePr>
          <p:nvPr>
            <p:extLst>
              <p:ext uri="{D42A27DB-BD31-4B8C-83A1-F6EECF244321}">
                <p14:modId xmlns:p14="http://schemas.microsoft.com/office/powerpoint/2010/main" val="2484805127"/>
              </p:ext>
            </p:extLst>
          </p:nvPr>
        </p:nvGraphicFramePr>
        <p:xfrm>
          <a:off x="3474117" y="2468611"/>
          <a:ext cx="2349398" cy="1422400"/>
        </p:xfrm>
        <a:graphic>
          <a:graphicData uri="http://schemas.openxmlformats.org/drawingml/2006/table">
            <a:tbl>
              <a:tblPr/>
              <a:tblGrid>
                <a:gridCol w="1083401"/>
                <a:gridCol w="1265997"/>
              </a:tblGrid>
              <a:tr h="203200">
                <a:tc>
                  <a:txBody>
                    <a:bodyPr/>
                    <a:lstStyle/>
                    <a:p>
                      <a:pPr algn="l" fontAlgn="ctr"/>
                      <a:r>
                        <a:rPr lang="de-DE" sz="1100" b="0" i="0" u="none" strike="noStrike">
                          <a:solidFill>
                            <a:srgbClr val="000000"/>
                          </a:solidFill>
                          <a:effectLst/>
                          <a:latin typeface="Calibri"/>
                        </a:rPr>
                        <a:t>Anna-Christa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BJERG</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Loreto</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FENOLLOSA-RIBERA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Daniel</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GLANZER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Josef</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dirty="0">
                          <a:solidFill>
                            <a:srgbClr val="000000"/>
                          </a:solidFill>
                          <a:effectLst/>
                          <a:latin typeface="Calibri"/>
                        </a:rPr>
                        <a:t>GLÖSSL</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José Mª</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dirty="0">
                          <a:solidFill>
                            <a:srgbClr val="000000"/>
                          </a:solidFill>
                          <a:effectLst/>
                          <a:latin typeface="Calibri"/>
                        </a:rPr>
                        <a:t>MARTÍNEZ VELA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dirty="0">
                          <a:solidFill>
                            <a:srgbClr val="000000"/>
                          </a:solidFill>
                          <a:effectLst/>
                          <a:latin typeface="Calibri"/>
                        </a:rPr>
                        <a:t>Marie </a:t>
                      </a:r>
                      <a:r>
                        <a:rPr lang="de-DE" sz="1100" b="0" i="0" u="none" strike="noStrike" dirty="0" smtClean="0">
                          <a:solidFill>
                            <a:srgbClr val="000000"/>
                          </a:solidFill>
                          <a:effectLst/>
                          <a:latin typeface="Calibri"/>
                        </a:rPr>
                        <a:t>Pierre</a:t>
                      </a:r>
                      <a:endParaRPr lang="de-DE" sz="1100" b="0" i="0" u="none" strike="noStrike" dirty="0">
                        <a:solidFill>
                          <a:srgbClr val="000000"/>
                        </a:solidFill>
                        <a:effectLst/>
                        <a:latin typeface="Calibri"/>
                      </a:endParaRP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PETITJEAN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dirty="0">
                          <a:solidFill>
                            <a:srgbClr val="000000"/>
                          </a:solidFill>
                          <a:effectLst/>
                          <a:latin typeface="Calibri"/>
                        </a:rPr>
                        <a:t>Beatrice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de-DE" sz="1100" b="0" i="0" u="none" strike="noStrike" dirty="0">
                          <a:solidFill>
                            <a:srgbClr val="000000"/>
                          </a:solidFill>
                          <a:effectLst/>
                          <a:latin typeface="Calibri"/>
                        </a:rPr>
                        <a:t>RAMNERÖ</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graphicFrame>
        <p:nvGraphicFramePr>
          <p:cNvPr id="23" name="Tabelle 22"/>
          <p:cNvGraphicFramePr>
            <a:graphicFrameLocks noGrp="1"/>
          </p:cNvGraphicFramePr>
          <p:nvPr>
            <p:extLst>
              <p:ext uri="{D42A27DB-BD31-4B8C-83A1-F6EECF244321}">
                <p14:modId xmlns:p14="http://schemas.microsoft.com/office/powerpoint/2010/main" val="3838306317"/>
              </p:ext>
            </p:extLst>
          </p:nvPr>
        </p:nvGraphicFramePr>
        <p:xfrm>
          <a:off x="700733" y="1548990"/>
          <a:ext cx="2091555" cy="1422400"/>
        </p:xfrm>
        <a:graphic>
          <a:graphicData uri="http://schemas.openxmlformats.org/drawingml/2006/table">
            <a:tbl>
              <a:tblPr/>
              <a:tblGrid>
                <a:gridCol w="964499"/>
                <a:gridCol w="1127056"/>
              </a:tblGrid>
              <a:tr h="203200">
                <a:tc>
                  <a:txBody>
                    <a:bodyPr/>
                    <a:lstStyle/>
                    <a:p>
                      <a:pPr algn="l" fontAlgn="ctr"/>
                      <a:r>
                        <a:rPr lang="de-DE" sz="1100" b="0" i="0" u="none" strike="noStrike">
                          <a:solidFill>
                            <a:srgbClr val="000000"/>
                          </a:solidFill>
                          <a:effectLst/>
                          <a:latin typeface="Calibri"/>
                        </a:rPr>
                        <a:t>Ausra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BLINSTRUBIENE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Stefano</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CESCO</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Marcella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CIPRIANI</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Zalika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ČREPINŠEK</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Andreas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GRONAUER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Simon B</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HEATH</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Hans-Henrik</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de-DE" sz="1100" b="0" i="0" u="none" strike="noStrike" dirty="0">
                          <a:solidFill>
                            <a:srgbClr val="000000"/>
                          </a:solidFill>
                          <a:effectLst/>
                          <a:latin typeface="Calibri"/>
                        </a:rPr>
                        <a:t>JØRGENSEN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graphicFrame>
        <p:nvGraphicFramePr>
          <p:cNvPr id="24" name="Tabelle 23"/>
          <p:cNvGraphicFramePr>
            <a:graphicFrameLocks noGrp="1"/>
          </p:cNvGraphicFramePr>
          <p:nvPr>
            <p:extLst>
              <p:ext uri="{D42A27DB-BD31-4B8C-83A1-F6EECF244321}">
                <p14:modId xmlns:p14="http://schemas.microsoft.com/office/powerpoint/2010/main" val="4136598089"/>
              </p:ext>
            </p:extLst>
          </p:nvPr>
        </p:nvGraphicFramePr>
        <p:xfrm>
          <a:off x="4100499" y="4922789"/>
          <a:ext cx="2249969" cy="1422400"/>
        </p:xfrm>
        <a:graphic>
          <a:graphicData uri="http://schemas.openxmlformats.org/drawingml/2006/table">
            <a:tbl>
              <a:tblPr/>
              <a:tblGrid>
                <a:gridCol w="1037550"/>
                <a:gridCol w="1212419"/>
              </a:tblGrid>
              <a:tr h="203200">
                <a:tc>
                  <a:txBody>
                    <a:bodyPr/>
                    <a:lstStyle/>
                    <a:p>
                      <a:pPr algn="l" fontAlgn="ctr"/>
                      <a:r>
                        <a:rPr lang="de-DE" sz="1100" b="0" i="0" u="none" strike="noStrike">
                          <a:solidFill>
                            <a:srgbClr val="000000"/>
                          </a:solidFill>
                          <a:effectLst/>
                          <a:latin typeface="Calibri"/>
                        </a:rPr>
                        <a:t>Mary</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DELANY</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ctr"/>
                      <a:r>
                        <a:rPr lang="pl-PL" sz="1100" b="0" i="0" u="none" strike="noStrike">
                          <a:solidFill>
                            <a:srgbClr val="000000"/>
                          </a:solidFill>
                          <a:effectLst/>
                          <a:latin typeface="Calibri"/>
                        </a:rPr>
                        <a:t>Bo </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DENGBØL NIELSEN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Mª Cruz</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dirty="0">
                          <a:solidFill>
                            <a:srgbClr val="000000"/>
                          </a:solidFill>
                          <a:effectLst/>
                          <a:latin typeface="Calibri"/>
                        </a:rPr>
                        <a:t>DÍAZ ÁLVAREZ</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Zinta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GAILE</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Guido</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ORZES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Josefa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REITER-STELZL</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Rolf</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de-DE" sz="1100" b="0" i="0" u="none" strike="noStrike" dirty="0">
                          <a:solidFill>
                            <a:srgbClr val="000000"/>
                          </a:solidFill>
                          <a:effectLst/>
                          <a:latin typeface="Calibri"/>
                        </a:rPr>
                        <a:t>SCHWERDTFEGER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graphicFrame>
        <p:nvGraphicFramePr>
          <p:cNvPr id="25" name="Tabelle 24"/>
          <p:cNvGraphicFramePr>
            <a:graphicFrameLocks noGrp="1"/>
          </p:cNvGraphicFramePr>
          <p:nvPr>
            <p:extLst>
              <p:ext uri="{D42A27DB-BD31-4B8C-83A1-F6EECF244321}">
                <p14:modId xmlns:p14="http://schemas.microsoft.com/office/powerpoint/2010/main" val="2402019610"/>
              </p:ext>
            </p:extLst>
          </p:nvPr>
        </p:nvGraphicFramePr>
        <p:xfrm>
          <a:off x="6590591" y="1833595"/>
          <a:ext cx="1877240" cy="1422400"/>
        </p:xfrm>
        <a:graphic>
          <a:graphicData uri="http://schemas.openxmlformats.org/drawingml/2006/table">
            <a:tbl>
              <a:tblPr/>
              <a:tblGrid>
                <a:gridCol w="865670"/>
                <a:gridCol w="1011570"/>
              </a:tblGrid>
              <a:tr h="203200">
                <a:tc>
                  <a:txBody>
                    <a:bodyPr/>
                    <a:lstStyle/>
                    <a:p>
                      <a:pPr algn="l" fontAlgn="ctr"/>
                      <a:r>
                        <a:rPr lang="de-DE" sz="1100" b="0" i="0" u="none" strike="noStrike">
                          <a:solidFill>
                            <a:srgbClr val="000000"/>
                          </a:solidFill>
                          <a:effectLst/>
                          <a:latin typeface="Calibri"/>
                        </a:rPr>
                        <a:t>Derry</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DILLON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Rainer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LANGOSCH</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Michel</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ROUX</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Gudrun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SCHINDLER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Nidal</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SHABAN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Sofia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SOLLEN NORRLIN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ctr"/>
                      <a:r>
                        <a:rPr lang="de-DE" sz="1100" b="0" i="0" u="none" strike="noStrike">
                          <a:solidFill>
                            <a:srgbClr val="000000"/>
                          </a:solidFill>
                          <a:effectLst/>
                          <a:latin typeface="Calibri"/>
                        </a:rPr>
                        <a:t>María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ctr"/>
                      <a:r>
                        <a:rPr lang="de-DE" sz="1100" b="0" i="0" u="none" strike="noStrike" dirty="0">
                          <a:solidFill>
                            <a:srgbClr val="000000"/>
                          </a:solidFill>
                          <a:effectLst/>
                          <a:latin typeface="Calibri"/>
                        </a:rPr>
                        <a:t>VARGAS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graphicFrame>
        <p:nvGraphicFramePr>
          <p:cNvPr id="26" name="Tabelle 25"/>
          <p:cNvGraphicFramePr>
            <a:graphicFrameLocks noGrp="1"/>
          </p:cNvGraphicFramePr>
          <p:nvPr>
            <p:extLst>
              <p:ext uri="{D42A27DB-BD31-4B8C-83A1-F6EECF244321}">
                <p14:modId xmlns:p14="http://schemas.microsoft.com/office/powerpoint/2010/main" val="2940113615"/>
              </p:ext>
            </p:extLst>
          </p:nvPr>
        </p:nvGraphicFramePr>
        <p:xfrm>
          <a:off x="6886500" y="4547843"/>
          <a:ext cx="2017669" cy="1262380"/>
        </p:xfrm>
        <a:graphic>
          <a:graphicData uri="http://schemas.openxmlformats.org/drawingml/2006/table">
            <a:tbl>
              <a:tblPr/>
              <a:tblGrid>
                <a:gridCol w="930428"/>
                <a:gridCol w="1087241"/>
              </a:tblGrid>
              <a:tr h="0">
                <a:tc>
                  <a:txBody>
                    <a:bodyPr/>
                    <a:lstStyle/>
                    <a:p>
                      <a:pPr algn="l" fontAlgn="ctr"/>
                      <a:r>
                        <a:rPr lang="de-DE" sz="1100" b="0" i="0" u="none" strike="noStrike">
                          <a:solidFill>
                            <a:srgbClr val="000000"/>
                          </a:solidFill>
                          <a:effectLst/>
                          <a:latin typeface="Calibri"/>
                        </a:rPr>
                        <a:t>Bjoern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HANSEN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0">
                <a:tc>
                  <a:txBody>
                    <a:bodyPr/>
                    <a:lstStyle/>
                    <a:p>
                      <a:pPr algn="l" fontAlgn="ctr"/>
                      <a:r>
                        <a:rPr lang="de-DE" sz="1100" b="0" i="0" u="none" strike="noStrike">
                          <a:solidFill>
                            <a:srgbClr val="000000"/>
                          </a:solidFill>
                          <a:effectLst/>
                          <a:latin typeface="Calibri"/>
                        </a:rPr>
                        <a:t>Epaminondas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PAPLOMATAS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l" fontAlgn="ctr"/>
                      <a:r>
                        <a:rPr lang="de-DE" sz="1100" b="0" i="0" u="none" strike="noStrike">
                          <a:solidFill>
                            <a:srgbClr val="000000"/>
                          </a:solidFill>
                          <a:effectLst/>
                          <a:latin typeface="Calibri"/>
                        </a:rPr>
                        <a:t>Klaus</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WAGNER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l" fontAlgn="ctr"/>
                      <a:r>
                        <a:rPr lang="de-DE" sz="1100" b="0" i="0" u="none" strike="noStrike">
                          <a:solidFill>
                            <a:srgbClr val="000000"/>
                          </a:solidFill>
                          <a:effectLst/>
                          <a:latin typeface="Calibri"/>
                        </a:rPr>
                        <a:t>Siobhan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WALSH</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l" fontAlgn="ctr"/>
                      <a:r>
                        <a:rPr lang="de-DE" sz="1100" b="0" i="0" u="none" strike="noStrike">
                          <a:solidFill>
                            <a:srgbClr val="000000"/>
                          </a:solidFill>
                          <a:effectLst/>
                          <a:latin typeface="Calibri"/>
                        </a:rPr>
                        <a:t>Achim</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WALTER</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l" fontAlgn="ctr"/>
                      <a:r>
                        <a:rPr lang="de-DE" sz="1100" b="0" i="0" u="none" strike="noStrike">
                          <a:solidFill>
                            <a:srgbClr val="000000"/>
                          </a:solidFill>
                          <a:effectLst/>
                          <a:latin typeface="Calibri"/>
                        </a:rPr>
                        <a:t>Herbert</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a:solidFill>
                            <a:srgbClr val="000000"/>
                          </a:solidFill>
                          <a:effectLst/>
                          <a:latin typeface="Calibri"/>
                        </a:rPr>
                        <a:t>WEINGARTMANN</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0">
                <a:tc>
                  <a:txBody>
                    <a:bodyPr/>
                    <a:lstStyle/>
                    <a:p>
                      <a:pPr algn="l" fontAlgn="ctr"/>
                      <a:r>
                        <a:rPr lang="de-DE" sz="1100" b="0" i="0" u="none" strike="noStrike">
                          <a:solidFill>
                            <a:srgbClr val="000000"/>
                          </a:solidFill>
                          <a:effectLst/>
                          <a:latin typeface="Calibri"/>
                        </a:rPr>
                        <a:t>Rosanna</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100" b="0" i="0" u="none" strike="noStrike" dirty="0">
                          <a:solidFill>
                            <a:srgbClr val="000000"/>
                          </a:solidFill>
                          <a:effectLst/>
                          <a:latin typeface="Calibri"/>
                        </a:rPr>
                        <a:t>ZARI</a:t>
                      </a:r>
                    </a:p>
                  </a:txBody>
                  <a:tcPr marL="12700" marR="12700" marT="1270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179739396"/>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38230" y="-47632"/>
            <a:ext cx="8229600" cy="1143000"/>
          </a:xfrm>
        </p:spPr>
        <p:txBody>
          <a:bodyPr/>
          <a:lstStyle/>
          <a:p>
            <a:r>
              <a:rPr lang="de-DE" dirty="0" smtClean="0"/>
              <a:t>Session 3</a:t>
            </a:r>
            <a:endParaRPr lang="de-DE" dirty="0"/>
          </a:p>
        </p:txBody>
      </p:sp>
      <p:sp>
        <p:nvSpPr>
          <p:cNvPr id="3" name="Inhaltsplatzhalter 2"/>
          <p:cNvSpPr>
            <a:spLocks noGrp="1"/>
          </p:cNvSpPr>
          <p:nvPr>
            <p:ph idx="1"/>
          </p:nvPr>
        </p:nvSpPr>
        <p:spPr>
          <a:xfrm>
            <a:off x="457200" y="1503723"/>
            <a:ext cx="8229600" cy="5182736"/>
          </a:xfrm>
        </p:spPr>
        <p:txBody>
          <a:bodyPr>
            <a:normAutofit lnSpcReduction="10000"/>
          </a:bodyPr>
          <a:lstStyle/>
          <a:p>
            <a:pPr lvl="0"/>
            <a:r>
              <a:rPr lang="en-US" sz="2400" dirty="0"/>
              <a:t>Looking at the educational role of universities: What kind of support should they welcome from “their” alumni organizations and professional organizations? </a:t>
            </a:r>
            <a:endParaRPr lang="de-CH" sz="2400" dirty="0"/>
          </a:p>
          <a:p>
            <a:pPr lvl="0"/>
            <a:r>
              <a:rPr lang="en-US" sz="2400" dirty="0">
                <a:solidFill>
                  <a:srgbClr val="953735"/>
                </a:solidFill>
              </a:rPr>
              <a:t>Shall we offer a platform say at the European level to be an effective forum for the engagement of universities with employers and civil society when seeking guidance in the development of the agricultural and life science curricula.  </a:t>
            </a:r>
            <a:br>
              <a:rPr lang="en-US" sz="2400" dirty="0">
                <a:solidFill>
                  <a:srgbClr val="953735"/>
                </a:solidFill>
              </a:rPr>
            </a:br>
            <a:r>
              <a:rPr lang="en-US" sz="2400" dirty="0">
                <a:solidFill>
                  <a:srgbClr val="953735"/>
                </a:solidFill>
              </a:rPr>
              <a:t>The members of the platform could include </a:t>
            </a:r>
            <a:r>
              <a:rPr lang="en-US" sz="2400" dirty="0" smtClean="0">
                <a:solidFill>
                  <a:srgbClr val="953735"/>
                </a:solidFill>
              </a:rPr>
              <a:t>for the, CEDIA</a:t>
            </a:r>
            <a:r>
              <a:rPr lang="en-US" sz="2400" dirty="0">
                <a:solidFill>
                  <a:srgbClr val="953735"/>
                </a:solidFill>
              </a:rPr>
              <a:t>, Alumni organizations, YPARD, IAAS alongside ICA?</a:t>
            </a:r>
            <a:endParaRPr lang="de-CH" sz="2400" dirty="0">
              <a:solidFill>
                <a:srgbClr val="953735"/>
              </a:solidFill>
            </a:endParaRPr>
          </a:p>
          <a:p>
            <a:pPr lvl="0"/>
            <a:r>
              <a:rPr lang="en-US" sz="2400" dirty="0"/>
              <a:t>Could the „Agronomist Universal Charter 2015“ act as a vehicle to facilitate the “go between” discussion between employers and universities?</a:t>
            </a:r>
            <a:endParaRPr lang="de-CH" sz="2400" dirty="0"/>
          </a:p>
          <a:p>
            <a:pPr lvl="0"/>
            <a:r>
              <a:rPr lang="en-US" sz="2400" dirty="0">
                <a:solidFill>
                  <a:srgbClr val="953735"/>
                </a:solidFill>
              </a:rPr>
              <a:t>What are the take home mess</a:t>
            </a:r>
            <a:r>
              <a:rPr lang="en-GB" sz="2400" dirty="0">
                <a:solidFill>
                  <a:srgbClr val="953735"/>
                </a:solidFill>
              </a:rPr>
              <a:t>ages from this conference to your organization?</a:t>
            </a:r>
            <a:endParaRPr lang="de-CH" sz="2400" dirty="0">
              <a:solidFill>
                <a:srgbClr val="953735"/>
              </a:solidFill>
            </a:endParaRPr>
          </a:p>
          <a:p>
            <a:pPr lvl="0"/>
            <a:endParaRPr lang="de-CH" dirty="0">
              <a:solidFill>
                <a:srgbClr val="953735"/>
              </a:solidFill>
            </a:endParaRPr>
          </a:p>
          <a:p>
            <a:endParaRPr lang="de-DE" dirty="0"/>
          </a:p>
        </p:txBody>
      </p:sp>
    </p:spTree>
    <p:extLst>
      <p:ext uri="{BB962C8B-B14F-4D97-AF65-F5344CB8AC3E}">
        <p14:creationId xmlns:p14="http://schemas.microsoft.com/office/powerpoint/2010/main" val="6115784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elle 3"/>
          <p:cNvGraphicFramePr>
            <a:graphicFrameLocks noGrp="1"/>
          </p:cNvGraphicFramePr>
          <p:nvPr>
            <p:extLst>
              <p:ext uri="{D42A27DB-BD31-4B8C-83A1-F6EECF244321}">
                <p14:modId xmlns:p14="http://schemas.microsoft.com/office/powerpoint/2010/main" val="1387517070"/>
              </p:ext>
            </p:extLst>
          </p:nvPr>
        </p:nvGraphicFramePr>
        <p:xfrm>
          <a:off x="992676" y="1459768"/>
          <a:ext cx="2102632" cy="1422400"/>
        </p:xfrm>
        <a:graphic>
          <a:graphicData uri="http://schemas.openxmlformats.org/drawingml/2006/table">
            <a:tbl>
              <a:tblPr/>
              <a:tblGrid>
                <a:gridCol w="973131"/>
                <a:gridCol w="1129501"/>
              </a:tblGrid>
              <a:tr h="203200">
                <a:tc>
                  <a:txBody>
                    <a:bodyPr/>
                    <a:lstStyle/>
                    <a:p>
                      <a:pPr algn="l" fontAlgn="b"/>
                      <a:r>
                        <a:rPr lang="de-DE" sz="1100" b="0" i="0" u="none" strike="noStrike">
                          <a:solidFill>
                            <a:srgbClr val="000000"/>
                          </a:solidFill>
                          <a:effectLst/>
                          <a:latin typeface="Calibri"/>
                        </a:rPr>
                        <a:t>Enrico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ANTIGNATI</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Biruta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BANKINA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Anna-Christa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BJERG</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Mary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DELANY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Andreas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GRONAUER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Rainer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LANGOSCH</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Achim</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WALTER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5" name="Textfeld 4"/>
          <p:cNvSpPr txBox="1"/>
          <p:nvPr/>
        </p:nvSpPr>
        <p:spPr>
          <a:xfrm>
            <a:off x="876389" y="1043092"/>
            <a:ext cx="866005" cy="369332"/>
          </a:xfrm>
          <a:prstGeom prst="rect">
            <a:avLst/>
          </a:prstGeom>
          <a:noFill/>
        </p:spPr>
        <p:txBody>
          <a:bodyPr wrap="none" rtlCol="0">
            <a:spAutoFit/>
          </a:bodyPr>
          <a:lstStyle/>
          <a:p>
            <a:r>
              <a:rPr lang="de-DE" dirty="0" smtClean="0"/>
              <a:t>Table 1</a:t>
            </a:r>
            <a:endParaRPr lang="de-DE" dirty="0"/>
          </a:p>
        </p:txBody>
      </p:sp>
      <p:sp>
        <p:nvSpPr>
          <p:cNvPr id="6" name="Titel 1"/>
          <p:cNvSpPr>
            <a:spLocks noGrp="1"/>
          </p:cNvSpPr>
          <p:nvPr>
            <p:ph type="title"/>
          </p:nvPr>
        </p:nvSpPr>
        <p:spPr>
          <a:xfrm>
            <a:off x="238230" y="-47632"/>
            <a:ext cx="8229600" cy="1143000"/>
          </a:xfrm>
        </p:spPr>
        <p:txBody>
          <a:bodyPr/>
          <a:lstStyle/>
          <a:p>
            <a:r>
              <a:rPr lang="de-DE" dirty="0" smtClean="0"/>
              <a:t>Session 3</a:t>
            </a:r>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774275466"/>
              </p:ext>
            </p:extLst>
          </p:nvPr>
        </p:nvGraphicFramePr>
        <p:xfrm>
          <a:off x="456594" y="3350433"/>
          <a:ext cx="2131837" cy="1422400"/>
        </p:xfrm>
        <a:graphic>
          <a:graphicData uri="http://schemas.openxmlformats.org/drawingml/2006/table">
            <a:tbl>
              <a:tblPr/>
              <a:tblGrid>
                <a:gridCol w="830868"/>
                <a:gridCol w="1300969"/>
              </a:tblGrid>
              <a:tr h="203200">
                <a:tc>
                  <a:txBody>
                    <a:bodyPr/>
                    <a:lstStyle/>
                    <a:p>
                      <a:pPr algn="l" fontAlgn="b"/>
                      <a:r>
                        <a:rPr lang="de-DE" sz="1100" b="0" i="0" u="none" strike="noStrike" dirty="0" err="1">
                          <a:solidFill>
                            <a:srgbClr val="000000"/>
                          </a:solidFill>
                          <a:effectLst/>
                          <a:latin typeface="Calibri"/>
                        </a:rPr>
                        <a:t>Ausra</a:t>
                      </a:r>
                      <a:endParaRPr lang="de-DE" sz="1100" b="0" i="0" u="none" strike="noStrike" dirty="0">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BLINSTRUBIENE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Mattia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BUSTI</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Zalika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ČREPINŠEK</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pl-PL" sz="1100" b="0" i="0" u="none" strike="noStrike">
                          <a:solidFill>
                            <a:srgbClr val="000000"/>
                          </a:solidFill>
                          <a:effectLst/>
                          <a:latin typeface="Calibri"/>
                        </a:rPr>
                        <a:t>Bo </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DENGBØL NIELSEN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Mª Cruz</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DÍAZ ÁLVAREZ</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Derry</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DILLON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Epaminondas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PAPLOMATAS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8" name="Textfeld 7"/>
          <p:cNvSpPr txBox="1"/>
          <p:nvPr/>
        </p:nvSpPr>
        <p:spPr>
          <a:xfrm>
            <a:off x="369006" y="3010299"/>
            <a:ext cx="866005" cy="369332"/>
          </a:xfrm>
          <a:prstGeom prst="rect">
            <a:avLst/>
          </a:prstGeom>
          <a:noFill/>
        </p:spPr>
        <p:txBody>
          <a:bodyPr wrap="none" rtlCol="0">
            <a:spAutoFit/>
          </a:bodyPr>
          <a:lstStyle/>
          <a:p>
            <a:r>
              <a:rPr lang="de-DE" dirty="0" smtClean="0"/>
              <a:t>Table 2</a:t>
            </a:r>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362335723"/>
              </p:ext>
            </p:extLst>
          </p:nvPr>
        </p:nvGraphicFramePr>
        <p:xfrm>
          <a:off x="1123578" y="5322043"/>
          <a:ext cx="2000453" cy="1422400"/>
        </p:xfrm>
        <a:graphic>
          <a:graphicData uri="http://schemas.openxmlformats.org/drawingml/2006/table">
            <a:tbl>
              <a:tblPr/>
              <a:tblGrid>
                <a:gridCol w="616895"/>
                <a:gridCol w="1383558"/>
              </a:tblGrid>
              <a:tr h="203200">
                <a:tc>
                  <a:txBody>
                    <a:bodyPr/>
                    <a:lstStyle/>
                    <a:p>
                      <a:pPr algn="l" fontAlgn="t"/>
                      <a:r>
                        <a:rPr lang="de-DE" sz="1100" b="0" i="0" u="none" strike="noStrike">
                          <a:solidFill>
                            <a:srgbClr val="000000"/>
                          </a:solidFill>
                          <a:effectLst/>
                          <a:latin typeface="Calibri"/>
                        </a:rPr>
                        <a:t>Stefano</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t"/>
                      <a:r>
                        <a:rPr lang="de-DE" sz="1100" b="0" i="0" u="none" strike="noStrike">
                          <a:solidFill>
                            <a:srgbClr val="000000"/>
                          </a:solidFill>
                          <a:effectLst/>
                          <a:latin typeface="Calibri"/>
                        </a:rPr>
                        <a:t>CESCO</a:t>
                      </a:r>
                    </a:p>
                  </a:txBody>
                  <a:tcPr marL="12700" marR="12700" marT="1270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Alex</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EVANS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Ulrich</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FEITKNECHT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Loreto</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FENOLLOSA-RIBERA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Zinta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GAILE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Daniel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GLANZER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Bjoern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HANSEN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10" name="Textfeld 9"/>
          <p:cNvSpPr txBox="1"/>
          <p:nvPr/>
        </p:nvSpPr>
        <p:spPr>
          <a:xfrm>
            <a:off x="1006794" y="4890761"/>
            <a:ext cx="866005" cy="369332"/>
          </a:xfrm>
          <a:prstGeom prst="rect">
            <a:avLst/>
          </a:prstGeom>
          <a:noFill/>
        </p:spPr>
        <p:txBody>
          <a:bodyPr wrap="none" rtlCol="0">
            <a:spAutoFit/>
          </a:bodyPr>
          <a:lstStyle/>
          <a:p>
            <a:r>
              <a:rPr lang="de-DE" dirty="0" smtClean="0"/>
              <a:t>Table 3</a:t>
            </a:r>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1774205394"/>
              </p:ext>
            </p:extLst>
          </p:nvPr>
        </p:nvGraphicFramePr>
        <p:xfrm>
          <a:off x="3576303" y="2460572"/>
          <a:ext cx="2219418" cy="1422400"/>
        </p:xfrm>
        <a:graphic>
          <a:graphicData uri="http://schemas.openxmlformats.org/drawingml/2006/table">
            <a:tbl>
              <a:tblPr/>
              <a:tblGrid>
                <a:gridCol w="920171"/>
                <a:gridCol w="1299247"/>
              </a:tblGrid>
              <a:tr h="203200">
                <a:tc>
                  <a:txBody>
                    <a:bodyPr/>
                    <a:lstStyle/>
                    <a:p>
                      <a:pPr algn="l" fontAlgn="b"/>
                      <a:r>
                        <a:rPr lang="de-DE" sz="1100" b="0" i="0" u="none" strike="noStrike" dirty="0">
                          <a:solidFill>
                            <a:srgbClr val="000000"/>
                          </a:solidFill>
                          <a:effectLst/>
                          <a:latin typeface="Calibri"/>
                        </a:rPr>
                        <a:t>Marcella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CIPRIANI</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Baldomero 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GARCIA DEL RIO</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Sean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GAULE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Josef</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GLÖSSL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Hans-Henrik</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JØRGENSEN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Gudrun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SCHINDLER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Frans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VERSTRAETE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12" name="Textfeld 11"/>
          <p:cNvSpPr txBox="1"/>
          <p:nvPr/>
        </p:nvSpPr>
        <p:spPr>
          <a:xfrm>
            <a:off x="3474117" y="2071470"/>
            <a:ext cx="866005" cy="369332"/>
          </a:xfrm>
          <a:prstGeom prst="rect">
            <a:avLst/>
          </a:prstGeom>
          <a:noFill/>
        </p:spPr>
        <p:txBody>
          <a:bodyPr wrap="none" rtlCol="0">
            <a:spAutoFit/>
          </a:bodyPr>
          <a:lstStyle/>
          <a:p>
            <a:r>
              <a:rPr lang="de-DE" dirty="0" smtClean="0"/>
              <a:t>Table 4</a:t>
            </a:r>
            <a:endParaRPr lang="de-DE" dirty="0"/>
          </a:p>
        </p:txBody>
      </p:sp>
      <p:graphicFrame>
        <p:nvGraphicFramePr>
          <p:cNvPr id="13" name="Tabelle 12"/>
          <p:cNvGraphicFramePr>
            <a:graphicFrameLocks noGrp="1"/>
          </p:cNvGraphicFramePr>
          <p:nvPr>
            <p:extLst>
              <p:ext uri="{D42A27DB-BD31-4B8C-83A1-F6EECF244321}">
                <p14:modId xmlns:p14="http://schemas.microsoft.com/office/powerpoint/2010/main" val="2357371356"/>
              </p:ext>
            </p:extLst>
          </p:nvPr>
        </p:nvGraphicFramePr>
        <p:xfrm>
          <a:off x="3994918" y="4875824"/>
          <a:ext cx="2107161" cy="1625600"/>
        </p:xfrm>
        <a:graphic>
          <a:graphicData uri="http://schemas.openxmlformats.org/drawingml/2006/table">
            <a:tbl>
              <a:tblPr/>
              <a:tblGrid>
                <a:gridCol w="898577"/>
                <a:gridCol w="1208584"/>
              </a:tblGrid>
              <a:tr h="203200">
                <a:tc>
                  <a:txBody>
                    <a:bodyPr/>
                    <a:lstStyle/>
                    <a:p>
                      <a:pPr algn="l" fontAlgn="b"/>
                      <a:r>
                        <a:rPr lang="de-DE" sz="1100" b="0" i="0" u="none" strike="noStrike">
                          <a:solidFill>
                            <a:srgbClr val="000000"/>
                          </a:solidFill>
                          <a:effectLst/>
                          <a:latin typeface="Calibri"/>
                        </a:rPr>
                        <a:t>Andreas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GRONAUER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smtClean="0">
                          <a:solidFill>
                            <a:srgbClr val="000000"/>
                          </a:solidFill>
                          <a:effectLst/>
                          <a:latin typeface="Calibri"/>
                        </a:rPr>
                        <a:t>Frederik</a:t>
                      </a:r>
                      <a:endParaRPr lang="de-DE" sz="1100" b="0" i="0" u="none" strike="noStrike" dirty="0">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LARSEN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Spyridon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MAMALIS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José Mª</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MARTÍNEZ VELA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Guido</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ORZES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Sofia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SOLLEN NORRLIN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Klaus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WAGNER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err="1">
                          <a:solidFill>
                            <a:srgbClr val="000000"/>
                          </a:solidFill>
                          <a:effectLst/>
                          <a:latin typeface="Calibri"/>
                        </a:rPr>
                        <a:t>Siobhan</a:t>
                      </a:r>
                      <a:endParaRPr lang="de-DE" sz="1100" b="0" i="0" u="none" strike="noStrike" dirty="0">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WALSH</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14" name="Textfeld 13"/>
          <p:cNvSpPr txBox="1"/>
          <p:nvPr/>
        </p:nvSpPr>
        <p:spPr>
          <a:xfrm>
            <a:off x="3970449" y="4497615"/>
            <a:ext cx="866005" cy="369332"/>
          </a:xfrm>
          <a:prstGeom prst="rect">
            <a:avLst/>
          </a:prstGeom>
          <a:noFill/>
        </p:spPr>
        <p:txBody>
          <a:bodyPr wrap="none" rtlCol="0">
            <a:spAutoFit/>
          </a:bodyPr>
          <a:lstStyle/>
          <a:p>
            <a:r>
              <a:rPr lang="de-DE" dirty="0" smtClean="0"/>
              <a:t>Table 5</a:t>
            </a:r>
            <a:endParaRPr lang="de-DE" dirty="0"/>
          </a:p>
        </p:txBody>
      </p:sp>
      <p:graphicFrame>
        <p:nvGraphicFramePr>
          <p:cNvPr id="15" name="Tabelle 14"/>
          <p:cNvGraphicFramePr>
            <a:graphicFrameLocks noGrp="1"/>
          </p:cNvGraphicFramePr>
          <p:nvPr>
            <p:extLst>
              <p:ext uri="{D42A27DB-BD31-4B8C-83A1-F6EECF244321}">
                <p14:modId xmlns:p14="http://schemas.microsoft.com/office/powerpoint/2010/main" val="1642175403"/>
              </p:ext>
            </p:extLst>
          </p:nvPr>
        </p:nvGraphicFramePr>
        <p:xfrm>
          <a:off x="6487647" y="1838358"/>
          <a:ext cx="2289193" cy="1625600"/>
        </p:xfrm>
        <a:graphic>
          <a:graphicData uri="http://schemas.openxmlformats.org/drawingml/2006/table">
            <a:tbl>
              <a:tblPr/>
              <a:tblGrid>
                <a:gridCol w="759316"/>
                <a:gridCol w="1529877"/>
              </a:tblGrid>
              <a:tr h="203200">
                <a:tc>
                  <a:txBody>
                    <a:bodyPr/>
                    <a:lstStyle/>
                    <a:p>
                      <a:pPr algn="l" fontAlgn="b"/>
                      <a:r>
                        <a:rPr lang="de-DE" sz="1100" b="0" i="0" u="none" strike="noStrike">
                          <a:solidFill>
                            <a:srgbClr val="000000"/>
                          </a:solidFill>
                          <a:effectLst/>
                          <a:latin typeface="Calibri"/>
                        </a:rPr>
                        <a:t>Simon B</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HEATH</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Ylva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HILLBUR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Nikolaus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HRUSCHKA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Marie </a:t>
                      </a:r>
                      <a:r>
                        <a:rPr lang="de-DE" sz="1100" b="0" i="0" u="none" strike="noStrike" dirty="0" smtClean="0">
                          <a:solidFill>
                            <a:srgbClr val="000000"/>
                          </a:solidFill>
                          <a:effectLst/>
                          <a:latin typeface="Calibri"/>
                        </a:rPr>
                        <a:t>Pierre</a:t>
                      </a:r>
                      <a:endParaRPr lang="de-DE" sz="1100" b="0" i="0" u="none" strike="noStrike" dirty="0">
                        <a:solidFill>
                          <a:srgbClr val="000000"/>
                        </a:solidFill>
                        <a:effectLst/>
                        <a:latin typeface="Calibri"/>
                      </a:endParaRP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PETITJEAN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Rolf</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SCHWERDTFEGER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Nidal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SHABAN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María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VARGAS</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Herbert</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de-DE" sz="1100" b="0" i="0" u="none" strike="noStrike" dirty="0">
                          <a:solidFill>
                            <a:srgbClr val="000000"/>
                          </a:solidFill>
                          <a:effectLst/>
                          <a:latin typeface="Calibri"/>
                        </a:rPr>
                        <a:t>WEINGARTMANN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r>
            </a:tbl>
          </a:graphicData>
        </a:graphic>
      </p:graphicFrame>
      <p:sp>
        <p:nvSpPr>
          <p:cNvPr id="16" name="Textfeld 15"/>
          <p:cNvSpPr txBox="1"/>
          <p:nvPr/>
        </p:nvSpPr>
        <p:spPr>
          <a:xfrm>
            <a:off x="6457016" y="1480134"/>
            <a:ext cx="866005" cy="369332"/>
          </a:xfrm>
          <a:prstGeom prst="rect">
            <a:avLst/>
          </a:prstGeom>
          <a:noFill/>
        </p:spPr>
        <p:txBody>
          <a:bodyPr wrap="none" rtlCol="0">
            <a:spAutoFit/>
          </a:bodyPr>
          <a:lstStyle/>
          <a:p>
            <a:r>
              <a:rPr lang="de-DE" dirty="0" smtClean="0"/>
              <a:t>Table 6</a:t>
            </a:r>
            <a:endParaRPr lang="de-DE" dirty="0"/>
          </a:p>
        </p:txBody>
      </p:sp>
      <p:graphicFrame>
        <p:nvGraphicFramePr>
          <p:cNvPr id="17" name="Tabelle 16"/>
          <p:cNvGraphicFramePr>
            <a:graphicFrameLocks noGrp="1"/>
          </p:cNvGraphicFramePr>
          <p:nvPr>
            <p:extLst>
              <p:ext uri="{D42A27DB-BD31-4B8C-83A1-F6EECF244321}">
                <p14:modId xmlns:p14="http://schemas.microsoft.com/office/powerpoint/2010/main" val="2831528989"/>
              </p:ext>
            </p:extLst>
          </p:nvPr>
        </p:nvGraphicFramePr>
        <p:xfrm>
          <a:off x="6823401" y="4510606"/>
          <a:ext cx="1829898" cy="1422400"/>
        </p:xfrm>
        <a:graphic>
          <a:graphicData uri="http://schemas.openxmlformats.org/drawingml/2006/table">
            <a:tbl>
              <a:tblPr/>
              <a:tblGrid>
                <a:gridCol w="808018"/>
                <a:gridCol w="1021880"/>
              </a:tblGrid>
              <a:tr h="203200">
                <a:tc>
                  <a:txBody>
                    <a:bodyPr/>
                    <a:lstStyle/>
                    <a:p>
                      <a:pPr algn="l" fontAlgn="b"/>
                      <a:r>
                        <a:rPr lang="de-DE" sz="1100" b="0" i="0" u="none" strike="noStrike">
                          <a:solidFill>
                            <a:srgbClr val="000000"/>
                          </a:solidFill>
                          <a:effectLst/>
                          <a:latin typeface="Calibri"/>
                        </a:rPr>
                        <a:t>Vilija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ALEKNEVICIENE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dirty="0">
                          <a:solidFill>
                            <a:srgbClr val="000000"/>
                          </a:solidFill>
                          <a:effectLst/>
                          <a:latin typeface="Calibri"/>
                        </a:rPr>
                        <a:t>Cécile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CHEVALIER</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Kirsten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JØRGENSEN</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Beatrice</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RAMNERÖ</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Josefa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REITER-STELZL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Michel</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a:solidFill>
                            <a:srgbClr val="000000"/>
                          </a:solidFill>
                          <a:effectLst/>
                          <a:latin typeface="Calibri"/>
                        </a:rPr>
                        <a:t>ROUX</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03200">
                <a:tc>
                  <a:txBody>
                    <a:bodyPr/>
                    <a:lstStyle/>
                    <a:p>
                      <a:pPr algn="l" fontAlgn="b"/>
                      <a:r>
                        <a:rPr lang="de-DE" sz="1100" b="0" i="0" u="none" strike="noStrike">
                          <a:solidFill>
                            <a:srgbClr val="000000"/>
                          </a:solidFill>
                          <a:effectLst/>
                          <a:latin typeface="Calibri"/>
                        </a:rPr>
                        <a:t>Rosanna</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100" b="0" i="0" u="none" strike="noStrike" dirty="0">
                          <a:solidFill>
                            <a:srgbClr val="000000"/>
                          </a:solidFill>
                          <a:effectLst/>
                          <a:latin typeface="Calibri"/>
                        </a:rPr>
                        <a:t>ZARI</a:t>
                      </a:r>
                    </a:p>
                  </a:txBody>
                  <a:tcPr marL="12700" marR="12700" marT="1270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8" name="Textfeld 17"/>
          <p:cNvSpPr txBox="1"/>
          <p:nvPr/>
        </p:nvSpPr>
        <p:spPr>
          <a:xfrm>
            <a:off x="6750411" y="4121797"/>
            <a:ext cx="866005" cy="369332"/>
          </a:xfrm>
          <a:prstGeom prst="rect">
            <a:avLst/>
          </a:prstGeom>
          <a:noFill/>
        </p:spPr>
        <p:txBody>
          <a:bodyPr wrap="none" rtlCol="0">
            <a:spAutoFit/>
          </a:bodyPr>
          <a:lstStyle/>
          <a:p>
            <a:r>
              <a:rPr lang="de-DE" dirty="0" smtClean="0"/>
              <a:t>Table 7</a:t>
            </a:r>
            <a:endParaRPr lang="de-DE" dirty="0"/>
          </a:p>
        </p:txBody>
      </p:sp>
    </p:spTree>
    <p:extLst>
      <p:ext uri="{BB962C8B-B14F-4D97-AF65-F5344CB8AC3E}">
        <p14:creationId xmlns:p14="http://schemas.microsoft.com/office/powerpoint/2010/main" val="3926085792"/>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706</Words>
  <Application>Microsoft Macintosh PowerPoint</Application>
  <PresentationFormat>Bildschirmpräsentation (4:3)</PresentationFormat>
  <Paragraphs>352</Paragraphs>
  <Slides>7</Slides>
  <Notes>0</Notes>
  <HiddenSlides>0</HiddenSlides>
  <MMClips>0</MMClips>
  <ScaleCrop>false</ScaleCrop>
  <HeadingPairs>
    <vt:vector size="4" baseType="variant">
      <vt:variant>
        <vt:lpstr>Design</vt:lpstr>
      </vt:variant>
      <vt:variant>
        <vt:i4>1</vt:i4>
      </vt:variant>
      <vt:variant>
        <vt:lpstr>Folientitel</vt:lpstr>
      </vt:variant>
      <vt:variant>
        <vt:i4>7</vt:i4>
      </vt:variant>
    </vt:vector>
  </HeadingPairs>
  <TitlesOfParts>
    <vt:vector size="8" baseType="lpstr">
      <vt:lpstr>Office-Design</vt:lpstr>
      <vt:lpstr>PowerPoint-Präsentation</vt:lpstr>
      <vt:lpstr>Session 1</vt:lpstr>
      <vt:lpstr>Session 1</vt:lpstr>
      <vt:lpstr>Session 2</vt:lpstr>
      <vt:lpstr>Session 2</vt:lpstr>
      <vt:lpstr>Session 3</vt:lpstr>
      <vt:lpstr>Session 3</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Michel Roux</dc:creator>
  <cp:lastModifiedBy>Michel Roux</cp:lastModifiedBy>
  <cp:revision>25</cp:revision>
  <dcterms:created xsi:type="dcterms:W3CDTF">2016-04-15T04:55:32Z</dcterms:created>
  <dcterms:modified xsi:type="dcterms:W3CDTF">2017-05-11T09:40:05Z</dcterms:modified>
</cp:coreProperties>
</file>